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79" r:id="rId3"/>
    <p:sldId id="260" r:id="rId4"/>
    <p:sldId id="281" r:id="rId5"/>
    <p:sldId id="275" r:id="rId6"/>
    <p:sldId id="276" r:id="rId7"/>
    <p:sldId id="261" r:id="rId8"/>
    <p:sldId id="262" r:id="rId9"/>
    <p:sldId id="282" r:id="rId10"/>
    <p:sldId id="273" r:id="rId11"/>
    <p:sldId id="278"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5F4"/>
    <a:srgbClr val="A6C9E8"/>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877" autoAdjust="0"/>
  </p:normalViewPr>
  <p:slideViewPr>
    <p:cSldViewPr snapToGrid="0">
      <p:cViewPr>
        <p:scale>
          <a:sx n="75" d="100"/>
          <a:sy n="75" d="100"/>
        </p:scale>
        <p:origin x="5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Kopfzeilenplatzhalter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1200" cap="none" spc="0" baseline="0">
              <a:solidFill>
                <a:srgbClr val="000000"/>
              </a:solidFill>
              <a:uFillTx/>
              <a:latin typeface="Calibri"/>
            </a:endParaRPr>
          </a:p>
        </p:txBody>
      </p:sp>
      <p:sp>
        <p:nvSpPr>
          <p:cNvPr id="3" name="Datumsplatzhalter 2"/>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711CDF9-D823-43D3-A496-20B90BBD6447}"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09/11/2018</a:t>
            </a:fld>
            <a:endParaRPr lang="en-GB" sz="1200" b="0" i="0" u="none" strike="noStrike" kern="1200" cap="none" spc="0" baseline="0">
              <a:solidFill>
                <a:srgbClr val="000000"/>
              </a:solidFill>
              <a:uFillTx/>
              <a:latin typeface="Calibri"/>
            </a:endParaRPr>
          </a:p>
        </p:txBody>
      </p:sp>
      <p:sp>
        <p:nvSpPr>
          <p:cNvPr id="4" name="Fußzeilenplatzhalter 3"/>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1200" cap="none" spc="0" baseline="0">
              <a:solidFill>
                <a:srgbClr val="000000"/>
              </a:solidFill>
              <a:uFillTx/>
              <a:latin typeface="Calibri"/>
            </a:endParaRPr>
          </a:p>
        </p:txBody>
      </p:sp>
      <p:sp>
        <p:nvSpPr>
          <p:cNvPr id="5" name="Foliennummernplatzhalter 4"/>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CC17130-9002-4428-A3C8-1DE92CDCB242}" type="slidenum">
              <a:t>‹Nr.›</a:t>
            </a:fld>
            <a:endParaRPr lang="en-GB"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022642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Kopfzeilenplatzhalter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stStyle>
          <a:p>
            <a:pPr lvl="0"/>
            <a:endParaRPr lang="de-DE"/>
          </a:p>
        </p:txBody>
      </p:sp>
      <p:sp>
        <p:nvSpPr>
          <p:cNvPr id="3" name="Datumsplatzhalter 2"/>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stStyle>
          <a:p>
            <a:pPr lvl="0"/>
            <a:fld id="{551E6ADB-FE24-4486-8C16-69EFB8A6CF31}" type="datetime1">
              <a:rPr lang="de-DE"/>
              <a:pPr lvl="0"/>
              <a:t>09.11.2018</a:t>
            </a:fld>
            <a:endParaRPr lang="de-DE"/>
          </a:p>
        </p:txBody>
      </p:sp>
      <p:sp>
        <p:nvSpPr>
          <p:cNvPr id="4" name="Folienbildplatzhalter 3"/>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izenplatzhalter 4"/>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stStyle>
          <a:p>
            <a:pPr lvl="0"/>
            <a:endParaRPr lang="de-DE"/>
          </a:p>
        </p:txBody>
      </p:sp>
      <p:sp>
        <p:nvSpPr>
          <p:cNvPr id="7" name="Foliennummernplatzhalter 6"/>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stStyle>
          <a:p>
            <a:pPr lvl="0"/>
            <a:fld id="{370F044D-8BE0-43D3-94CC-E1367E5B42FD}" type="slidenum">
              <a:t>‹Nr.›</a:t>
            </a:fld>
            <a:endParaRPr lang="de-DE"/>
          </a:p>
        </p:txBody>
      </p:sp>
    </p:spTree>
    <p:extLst>
      <p:ext uri="{BB962C8B-B14F-4D97-AF65-F5344CB8AC3E}">
        <p14:creationId xmlns:p14="http://schemas.microsoft.com/office/powerpoint/2010/main" val="2593591992"/>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t>
            </a:r>
            <a:r>
              <a:rPr lang="de-DE" baseline="0" dirty="0" smtClean="0"/>
              <a:t> Hier ein cooles Titelblatt mit unseren </a:t>
            </a:r>
            <a:r>
              <a:rPr lang="de-DE" baseline="0" dirty="0" err="1" smtClean="0"/>
              <a:t>süüüüßen</a:t>
            </a:r>
            <a:r>
              <a:rPr lang="de-DE" baseline="0" dirty="0" smtClean="0"/>
              <a:t> Oktopus --</a:t>
            </a:r>
            <a:endParaRPr lang="de-DE" dirty="0"/>
          </a:p>
        </p:txBody>
      </p:sp>
      <p:sp>
        <p:nvSpPr>
          <p:cNvPr id="4" name="Foliennummernplatzhalter 3"/>
          <p:cNvSpPr>
            <a:spLocks noGrp="1"/>
          </p:cNvSpPr>
          <p:nvPr>
            <p:ph type="sldNum" sz="quarter" idx="10"/>
          </p:nvPr>
        </p:nvSpPr>
        <p:spPr/>
        <p:txBody>
          <a:bodyPr/>
          <a:lstStyle/>
          <a:p>
            <a:pPr lvl="0"/>
            <a:fld id="{370F044D-8BE0-43D3-94CC-E1367E5B42FD}" type="slidenum">
              <a:rPr lang="de-DE" smtClean="0"/>
              <a:t>1</a:t>
            </a:fld>
            <a:endParaRPr lang="de-DE"/>
          </a:p>
        </p:txBody>
      </p:sp>
    </p:spTree>
    <p:extLst>
      <p:ext uri="{BB962C8B-B14F-4D97-AF65-F5344CB8AC3E}">
        <p14:creationId xmlns:p14="http://schemas.microsoft.com/office/powerpoint/2010/main" val="68191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solidFill>
                  <a:srgbClr val="FF0000"/>
                </a:solidFill>
              </a:rPr>
              <a:t>Nicols</a:t>
            </a:r>
            <a:r>
              <a:rPr lang="de-DE" baseline="0" dirty="0" smtClean="0">
                <a:solidFill>
                  <a:srgbClr val="FF0000"/>
                </a:solidFill>
              </a:rPr>
              <a:t> neuen Bilder nehmen!!</a:t>
            </a:r>
            <a:endParaRPr lang="de-DE" dirty="0" smtClean="0">
              <a:solidFill>
                <a:srgbClr val="FF0000"/>
              </a:solidFill>
            </a:endParaRPr>
          </a:p>
          <a:p>
            <a:endParaRPr lang="de-DE" dirty="0" smtClean="0"/>
          </a:p>
          <a:p>
            <a:r>
              <a:rPr lang="de-DE" dirty="0" smtClean="0"/>
              <a:t>Wie</a:t>
            </a:r>
            <a:r>
              <a:rPr lang="de-DE" baseline="0" dirty="0" smtClean="0"/>
              <a:t> funktioniert der </a:t>
            </a:r>
            <a:r>
              <a:rPr lang="de-DE" baseline="0" dirty="0" err="1" smtClean="0"/>
              <a:t>Gestikulaser</a:t>
            </a:r>
            <a:r>
              <a:rPr lang="de-DE" baseline="0" dirty="0" smtClean="0"/>
              <a:t>?</a:t>
            </a:r>
          </a:p>
          <a:p>
            <a:pPr marL="228600" indent="-228600">
              <a:buFont typeface="+mj-lt"/>
              <a:buAutoNum type="arabicParenBoth"/>
            </a:pPr>
            <a:r>
              <a:rPr lang="de-DE" baseline="0" dirty="0" smtClean="0">
                <a:sym typeface="Wingdings" panose="05000000000000000000" pitchFamily="2" charset="2"/>
              </a:rPr>
              <a:t>Der </a:t>
            </a:r>
            <a:r>
              <a:rPr lang="de-DE" baseline="0" dirty="0" err="1" smtClean="0">
                <a:sym typeface="Wingdings" panose="05000000000000000000" pitchFamily="2" charset="2"/>
              </a:rPr>
              <a:t>Gestikulaser</a:t>
            </a:r>
            <a:r>
              <a:rPr lang="de-DE" baseline="0" dirty="0" smtClean="0">
                <a:sym typeface="Wingdings" panose="05000000000000000000" pitchFamily="2" charset="2"/>
              </a:rPr>
              <a:t> ist eine </a:t>
            </a:r>
            <a:r>
              <a:rPr lang="de-DE" baseline="0" dirty="0" err="1" smtClean="0">
                <a:sym typeface="Wingdings" panose="05000000000000000000" pitchFamily="2" charset="2"/>
              </a:rPr>
              <a:t>porable</a:t>
            </a:r>
            <a:r>
              <a:rPr lang="de-DE" baseline="0" dirty="0" smtClean="0">
                <a:sym typeface="Wingdings" panose="05000000000000000000" pitchFamily="2" charset="2"/>
              </a:rPr>
              <a:t> und </a:t>
            </a:r>
            <a:r>
              <a:rPr lang="de-DE" baseline="0" dirty="0" err="1" smtClean="0">
                <a:sym typeface="Wingdings" panose="05000000000000000000" pitchFamily="2" charset="2"/>
              </a:rPr>
              <a:t>vielfälig</a:t>
            </a:r>
            <a:r>
              <a:rPr lang="de-DE" baseline="0" dirty="0" smtClean="0">
                <a:sym typeface="Wingdings" panose="05000000000000000000" pitchFamily="2" charset="2"/>
              </a:rPr>
              <a:t> einsetzbare intelligente Gestensteuerung. Das System kann durch Steckmodule zusammengesteckt werden, so dass es für den Transport leicht auseinander gebraut werden kann und für andere Zwecke erweitert werden. (Bild der Steckmodule zeigen)</a:t>
            </a:r>
          </a:p>
          <a:p>
            <a:pPr marL="228600" indent="-228600">
              <a:buFont typeface="+mj-lt"/>
              <a:buAutoNum type="arabicParenBoth"/>
            </a:pPr>
            <a:r>
              <a:rPr lang="de-DE" baseline="0" dirty="0" smtClean="0">
                <a:sym typeface="Wingdings" panose="05000000000000000000" pitchFamily="2" charset="2"/>
              </a:rPr>
              <a:t>Das Prinzip funktioniert durch Reflexion und Detektion von Infrarotstrahlen, welche von der Hand auf die </a:t>
            </a:r>
            <a:r>
              <a:rPr lang="de-DE" baseline="0" dirty="0" err="1" smtClean="0">
                <a:sym typeface="Wingdings" panose="05000000000000000000" pitchFamily="2" charset="2"/>
              </a:rPr>
              <a:t>Photodioden</a:t>
            </a:r>
            <a:r>
              <a:rPr lang="de-DE" baseline="0" dirty="0" smtClean="0">
                <a:sym typeface="Wingdings" panose="05000000000000000000" pitchFamily="2" charset="2"/>
              </a:rPr>
              <a:t> reflektiert werden und somit ein Muster abbildet. (Pfeil von ersten Bild auf Bild mit Hand und Reflexion zeigen)</a:t>
            </a:r>
          </a:p>
          <a:p>
            <a:pPr marL="228600" indent="-228600">
              <a:buFont typeface="+mj-lt"/>
              <a:buAutoNum type="arabicParenBoth"/>
            </a:pPr>
            <a:r>
              <a:rPr lang="de-DE" baseline="0" dirty="0" smtClean="0"/>
              <a:t>Die durch die </a:t>
            </a:r>
            <a:r>
              <a:rPr lang="de-DE" baseline="0" dirty="0" err="1" smtClean="0"/>
              <a:t>Photodioden</a:t>
            </a:r>
            <a:r>
              <a:rPr lang="de-DE" baseline="0" dirty="0" smtClean="0"/>
              <a:t> erkannten Muster werden dann durch ein </a:t>
            </a:r>
            <a:r>
              <a:rPr lang="de-DE" baseline="0" dirty="0" err="1" smtClean="0"/>
              <a:t>Machine</a:t>
            </a:r>
            <a:r>
              <a:rPr lang="de-DE" baseline="0" dirty="0" smtClean="0"/>
              <a:t> Learning Algorithmus verarbeitet und ausgewertet. Dies erfolgt durch ein zuvor antrainiertes Modell, welches individuell auf den Nutzer abgestimmt werden kann. (Pfeil vom zweiten Bild auf Bild mit PC)</a:t>
            </a:r>
          </a:p>
          <a:p>
            <a:pPr marL="228600" indent="-228600">
              <a:buFont typeface="+mj-lt"/>
              <a:buAutoNum type="arabicParenBoth"/>
            </a:pPr>
            <a:r>
              <a:rPr lang="de-DE" baseline="0" dirty="0" smtClean="0"/>
              <a:t>Nachdem eine Geste interpretiert wurde kann damit ein beliebiges Endgerät angesteuert werden. (Pfeil + Bild von Auto)</a:t>
            </a:r>
          </a:p>
          <a:p>
            <a:pPr marL="228600" indent="-228600">
              <a:buFont typeface="+mj-lt"/>
              <a:buAutoNum type="arabicParenBoth"/>
            </a:pPr>
            <a:endParaRPr lang="de-DE" baseline="0" dirty="0" smtClean="0"/>
          </a:p>
          <a:p>
            <a:pPr marL="0" indent="0">
              <a:buFont typeface="+mj-lt"/>
              <a:buNone/>
            </a:pPr>
            <a:r>
              <a:rPr lang="de-DE" baseline="0" dirty="0" smtClean="0"/>
              <a:t>Im Folgenden möchten wir näher auf die </a:t>
            </a:r>
            <a:r>
              <a:rPr lang="de-DE" baseline="0" dirty="0" err="1" smtClean="0"/>
              <a:t>einzelnden</a:t>
            </a:r>
            <a:r>
              <a:rPr lang="de-DE" baseline="0" dirty="0" smtClean="0"/>
              <a:t> Teile des </a:t>
            </a:r>
            <a:r>
              <a:rPr lang="de-DE" baseline="0" dirty="0" err="1" smtClean="0"/>
              <a:t>Gestikulasers</a:t>
            </a:r>
            <a:r>
              <a:rPr lang="de-DE" baseline="0" dirty="0" smtClean="0"/>
              <a:t> eingehen. </a:t>
            </a:r>
          </a:p>
        </p:txBody>
      </p:sp>
      <p:sp>
        <p:nvSpPr>
          <p:cNvPr id="4" name="Foliennummernplatzhalter 3"/>
          <p:cNvSpPr>
            <a:spLocks noGrp="1"/>
          </p:cNvSpPr>
          <p:nvPr>
            <p:ph type="sldNum" sz="quarter" idx="10"/>
          </p:nvPr>
        </p:nvSpPr>
        <p:spPr/>
        <p:txBody>
          <a:bodyPr/>
          <a:lstStyle/>
          <a:p>
            <a:pPr lvl="0"/>
            <a:fld id="{370F044D-8BE0-43D3-94CC-E1367E5B42FD}" type="slidenum">
              <a:rPr lang="de-DE" smtClean="0"/>
              <a:t>3</a:t>
            </a:fld>
            <a:endParaRPr lang="de-DE"/>
          </a:p>
        </p:txBody>
      </p:sp>
    </p:spTree>
    <p:extLst>
      <p:ext uri="{BB962C8B-B14F-4D97-AF65-F5344CB8AC3E}">
        <p14:creationId xmlns:p14="http://schemas.microsoft.com/office/powerpoint/2010/main" val="1660296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indent="0">
              <a:buFont typeface="+mj-lt"/>
              <a:buNone/>
            </a:pPr>
            <a:r>
              <a:rPr lang="de-DE" dirty="0" smtClean="0"/>
              <a:t>Der </a:t>
            </a:r>
            <a:r>
              <a:rPr lang="de-DE" dirty="0" err="1" smtClean="0"/>
              <a:t>Gestikulaser</a:t>
            </a:r>
            <a:r>
              <a:rPr lang="de-DE" dirty="0" smtClean="0"/>
              <a:t> besteht aus einem</a:t>
            </a:r>
            <a:r>
              <a:rPr lang="de-DE" baseline="0" dirty="0" smtClean="0"/>
              <a:t> </a:t>
            </a:r>
            <a:r>
              <a:rPr lang="de-DE" baseline="0" dirty="0" err="1" smtClean="0"/>
              <a:t>Oktokommander</a:t>
            </a:r>
            <a:r>
              <a:rPr lang="de-DE" baseline="0" dirty="0" smtClean="0"/>
              <a:t> (</a:t>
            </a:r>
            <a:r>
              <a:rPr lang="de-DE" baseline="0" dirty="0" err="1" smtClean="0"/>
              <a:t>Oktokommander</a:t>
            </a:r>
            <a:r>
              <a:rPr lang="de-DE" baseline="0" dirty="0" smtClean="0"/>
              <a:t> zeigen), welches die Steuereinheit des </a:t>
            </a:r>
            <a:r>
              <a:rPr lang="de-DE" baseline="0" dirty="0" err="1" smtClean="0"/>
              <a:t>Gestikulasers</a:t>
            </a:r>
            <a:r>
              <a:rPr lang="de-DE" baseline="0" dirty="0" smtClean="0"/>
              <a:t> darstellt. Dort können bis zu sieben Detektormodule (ein Detektormodul zeigen) angebracht werden. Diese werden durch einen einfachen USB-Anschluss aneinander gesteckt. (Animation wie alle angesteckt werden)</a:t>
            </a:r>
          </a:p>
          <a:p>
            <a:pPr marL="0" indent="0">
              <a:buFont typeface="+mj-lt"/>
              <a:buNone/>
            </a:pPr>
            <a:r>
              <a:rPr lang="de-DE" baseline="0" dirty="0" smtClean="0"/>
              <a:t>Am </a:t>
            </a:r>
            <a:r>
              <a:rPr lang="de-DE" baseline="0" dirty="0" err="1" smtClean="0"/>
              <a:t>Oktokommander</a:t>
            </a:r>
            <a:r>
              <a:rPr lang="de-DE" baseline="0" dirty="0" smtClean="0"/>
              <a:t> muss zusätzlich eine Stromquelle für die Infrarot LED angebracht werden sowie (derzeit noch) ein Computer für die Verarbeitung der Detektionsmuster. </a:t>
            </a:r>
          </a:p>
          <a:p>
            <a:pPr marL="0" indent="0">
              <a:buFont typeface="+mj-lt"/>
              <a:buNone/>
            </a:pPr>
            <a:endParaRPr lang="de-DE" baseline="0" dirty="0" smtClean="0"/>
          </a:p>
          <a:p>
            <a:pPr marL="0" indent="0">
              <a:buFont typeface="+mj-lt"/>
              <a:buNone/>
            </a:pPr>
            <a:r>
              <a:rPr lang="de-DE" baseline="0" dirty="0" smtClean="0"/>
              <a:t>Durch die am </a:t>
            </a:r>
            <a:r>
              <a:rPr lang="de-DE" baseline="0" dirty="0" err="1" smtClean="0"/>
              <a:t>Oktokommander</a:t>
            </a:r>
            <a:r>
              <a:rPr lang="de-DE" baseline="0" dirty="0" smtClean="0"/>
              <a:t> angebrachten infrarot LED (kreis um die LEDs) wird die Hand angeleuchtet. Diese reflektiert das Infrarotlicht zurück auf die </a:t>
            </a:r>
            <a:r>
              <a:rPr lang="de-DE" baseline="0" dirty="0" err="1" smtClean="0"/>
              <a:t>Photodioden</a:t>
            </a:r>
            <a:r>
              <a:rPr lang="de-DE" baseline="0" dirty="0" smtClean="0"/>
              <a:t> (kreis um </a:t>
            </a:r>
            <a:r>
              <a:rPr lang="de-DE" baseline="0" dirty="0" err="1" smtClean="0"/>
              <a:t>Photodioden</a:t>
            </a:r>
            <a:r>
              <a:rPr lang="de-DE" baseline="0" dirty="0" smtClean="0"/>
              <a:t>), welche sowohl an den </a:t>
            </a:r>
            <a:r>
              <a:rPr lang="de-DE" baseline="0" dirty="0" err="1" smtClean="0"/>
              <a:t>Oktokommander</a:t>
            </a:r>
            <a:r>
              <a:rPr lang="de-DE" baseline="0" dirty="0" smtClean="0"/>
              <a:t> als auch an die </a:t>
            </a:r>
            <a:r>
              <a:rPr lang="de-DE" baseline="0" dirty="0" err="1" smtClean="0"/>
              <a:t>Detekotmodulen</a:t>
            </a:r>
            <a:r>
              <a:rPr lang="de-DE" baseline="0" dirty="0" smtClean="0"/>
              <a:t> angebracht sind. Dadurch wird das </a:t>
            </a:r>
            <a:r>
              <a:rPr lang="de-DE" baseline="0" dirty="0" err="1" smtClean="0"/>
              <a:t>Reflektionsmuster</a:t>
            </a:r>
            <a:r>
              <a:rPr lang="de-DE" baseline="0" dirty="0" smtClean="0"/>
              <a:t> erzeugt. </a:t>
            </a:r>
            <a:endParaRPr lang="de-DE" dirty="0" smtClean="0"/>
          </a:p>
          <a:p>
            <a:endParaRPr lang="de-DE" dirty="0"/>
          </a:p>
        </p:txBody>
      </p:sp>
      <p:sp>
        <p:nvSpPr>
          <p:cNvPr id="4" name="Foliennummernplatzhalter 3"/>
          <p:cNvSpPr>
            <a:spLocks noGrp="1"/>
          </p:cNvSpPr>
          <p:nvPr>
            <p:ph type="sldNum" sz="quarter" idx="10"/>
          </p:nvPr>
        </p:nvSpPr>
        <p:spPr/>
        <p:txBody>
          <a:bodyPr/>
          <a:lstStyle/>
          <a:p>
            <a:pPr lvl="0"/>
            <a:fld id="{370F044D-8BE0-43D3-94CC-E1367E5B42FD}" type="slidenum">
              <a:rPr lang="de-DE" smtClean="0"/>
              <a:t>4</a:t>
            </a:fld>
            <a:endParaRPr lang="de-DE"/>
          </a:p>
        </p:txBody>
      </p:sp>
    </p:spTree>
    <p:extLst>
      <p:ext uri="{BB962C8B-B14F-4D97-AF65-F5344CB8AC3E}">
        <p14:creationId xmlns:p14="http://schemas.microsoft.com/office/powerpoint/2010/main" val="2336218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Wir gucken uns jetzt einmal</a:t>
            </a:r>
            <a:r>
              <a:rPr lang="de-DE" baseline="0" dirty="0" smtClean="0"/>
              <a:t> den </a:t>
            </a:r>
            <a:r>
              <a:rPr lang="de-DE" baseline="0" dirty="0" err="1" smtClean="0"/>
              <a:t>Oktokommander</a:t>
            </a:r>
            <a:r>
              <a:rPr lang="de-DE" baseline="0" dirty="0" smtClean="0"/>
              <a:t> genauer an. </a:t>
            </a:r>
          </a:p>
          <a:p>
            <a:endParaRPr lang="de-DE" baseline="0" dirty="0" smtClean="0"/>
          </a:p>
          <a:p>
            <a:r>
              <a:rPr lang="de-DE" baseline="0" dirty="0" smtClean="0"/>
              <a:t>Der </a:t>
            </a:r>
            <a:r>
              <a:rPr lang="de-DE" baseline="0" dirty="0" err="1" smtClean="0"/>
              <a:t>Oktokommander</a:t>
            </a:r>
            <a:r>
              <a:rPr lang="de-DE" baseline="0" dirty="0" smtClean="0"/>
              <a:t> besitzt wie bereits erwähnt außen vier infrarot LEDs sowie vier </a:t>
            </a:r>
            <a:r>
              <a:rPr lang="de-DE" baseline="0" dirty="0" err="1" smtClean="0"/>
              <a:t>Photodioden</a:t>
            </a:r>
            <a:r>
              <a:rPr lang="de-DE" baseline="0" dirty="0" smtClean="0"/>
              <a:t>. Zusätzlich dazu besitzt er vier </a:t>
            </a:r>
            <a:r>
              <a:rPr lang="de-DE" baseline="0" dirty="0" err="1" smtClean="0"/>
              <a:t>Photodioden</a:t>
            </a:r>
            <a:r>
              <a:rPr lang="de-DE" baseline="0" dirty="0" smtClean="0"/>
              <a:t> (Bild vom </a:t>
            </a:r>
            <a:r>
              <a:rPr lang="de-DE" baseline="0" dirty="0" err="1" smtClean="0"/>
              <a:t>Oktokommander</a:t>
            </a:r>
            <a:r>
              <a:rPr lang="de-DE" baseline="0" dirty="0" smtClean="0"/>
              <a:t> geschlossen).</a:t>
            </a:r>
          </a:p>
          <a:p>
            <a:r>
              <a:rPr lang="de-DE" baseline="0" dirty="0" smtClean="0"/>
              <a:t>Öffnet man den </a:t>
            </a:r>
            <a:r>
              <a:rPr lang="de-DE" baseline="0" dirty="0" err="1" smtClean="0"/>
              <a:t>Oktokommander</a:t>
            </a:r>
            <a:r>
              <a:rPr lang="de-DE" baseline="0" dirty="0" smtClean="0"/>
              <a:t>, so besteht er aus 3 verschiedenen Ebenen (Stages). (Explosionsbild)</a:t>
            </a:r>
          </a:p>
          <a:p>
            <a:endParaRPr lang="de-DE" baseline="0" dirty="0" smtClean="0"/>
          </a:p>
          <a:p>
            <a:r>
              <a:rPr lang="de-DE" baseline="0" dirty="0" smtClean="0"/>
              <a:t>Die unterste Ebene enthält die gesamte Elektronik. Dies beinhaltet einen Arduino Micro, einen I2C Expander und einen I2C AD-Wandler mit der dazugehörigen Verstärkerschaltung. (Bild von der untersten Stage).  Der Arduino Micro ist unser </a:t>
            </a:r>
            <a:r>
              <a:rPr lang="de-DE" baseline="0" dirty="0" err="1" smtClean="0"/>
              <a:t>Microcontroller</a:t>
            </a:r>
            <a:r>
              <a:rPr lang="de-DE" baseline="0" dirty="0" smtClean="0"/>
              <a:t>. Dieser ist dafür zuständig die </a:t>
            </a:r>
            <a:r>
              <a:rPr lang="de-DE" baseline="0" dirty="0" err="1" smtClean="0"/>
              <a:t>Photoströme</a:t>
            </a:r>
            <a:r>
              <a:rPr lang="de-DE" baseline="0" dirty="0" smtClean="0"/>
              <a:t> der </a:t>
            </a:r>
            <a:r>
              <a:rPr lang="de-DE" baseline="0" dirty="0" err="1" smtClean="0"/>
              <a:t>Photodioden</a:t>
            </a:r>
            <a:r>
              <a:rPr lang="de-DE" baseline="0" dirty="0" smtClean="0"/>
              <a:t> abzugreifen und diese aus zu werten. Wenn ein sich nicht bewegendes Muster erkannt wird, so wird dieses Muster an den Computer weitergeleitet. </a:t>
            </a:r>
          </a:p>
          <a:p>
            <a:r>
              <a:rPr lang="de-DE" baseline="0" dirty="0" smtClean="0"/>
              <a:t>Der I2C Expander sowie der I2C AD-Wandler sind dafür da, um den verschiedenen </a:t>
            </a:r>
            <a:r>
              <a:rPr lang="de-DE" baseline="0" dirty="0" err="1" smtClean="0"/>
              <a:t>Photodioden</a:t>
            </a:r>
            <a:r>
              <a:rPr lang="de-DE" baseline="0" dirty="0" smtClean="0"/>
              <a:t> jeweils </a:t>
            </a:r>
            <a:r>
              <a:rPr lang="de-DE" baseline="0" dirty="0" err="1" smtClean="0"/>
              <a:t>einzelde</a:t>
            </a:r>
            <a:r>
              <a:rPr lang="de-DE" baseline="0" dirty="0" smtClean="0"/>
              <a:t> Adressen zu </a:t>
            </a:r>
            <a:r>
              <a:rPr lang="de-DE" baseline="0" dirty="0" err="1" smtClean="0"/>
              <a:t>zu</a:t>
            </a:r>
            <a:r>
              <a:rPr lang="de-DE" baseline="0" dirty="0" smtClean="0"/>
              <a:t> weisen. Da der Arduino standardmäßig nicht so viele Adressen zur Verfügung stellt, müssen durch die I2C zusätzlich erweitert werden. Dadurch können nun bis zu 1024 </a:t>
            </a:r>
            <a:r>
              <a:rPr lang="de-DE" baseline="0" dirty="0" err="1" smtClean="0"/>
              <a:t>Photodioden</a:t>
            </a:r>
            <a:r>
              <a:rPr lang="de-DE" baseline="0" dirty="0" smtClean="0"/>
              <a:t> angesteuert werden. </a:t>
            </a:r>
          </a:p>
          <a:p>
            <a:r>
              <a:rPr lang="de-DE" baseline="0" dirty="0" smtClean="0"/>
              <a:t>Neben den Elektronikbauteile sind auf der Stage sieben Anschlüsse für die Detektormodule sowie ein Stromanschluss für die LEDs untergebracht.</a:t>
            </a:r>
          </a:p>
          <a:p>
            <a:endParaRPr lang="de-DE" baseline="0" dirty="0" smtClean="0"/>
          </a:p>
          <a:p>
            <a:r>
              <a:rPr lang="de-DE" baseline="0" dirty="0" smtClean="0"/>
              <a:t>Die mittlere Stage besteht aus den vier LEDs mit ihren Kühlkörpern sowie jeweils ein Zylinderding (wie auch immer das hieß). (Bild zeigen). Das Zylinder ist für die </a:t>
            </a:r>
            <a:r>
              <a:rPr lang="de-DE" baseline="0" dirty="0" err="1" smtClean="0"/>
              <a:t>fokussierung</a:t>
            </a:r>
            <a:r>
              <a:rPr lang="de-DE" baseline="0" dirty="0" smtClean="0"/>
              <a:t> der LEDs zuständig, damit der Abstrahlwinkel etwas reduziert wird und perfekt die Hand ausleuchtet. Die Platte besteht aus Aluminium für Wärmetransport.</a:t>
            </a:r>
          </a:p>
          <a:p>
            <a:endParaRPr lang="de-DE" baseline="0" dirty="0" smtClean="0"/>
          </a:p>
          <a:p>
            <a:r>
              <a:rPr lang="de-DE" baseline="0" dirty="0" smtClean="0"/>
              <a:t>Die obere Stage besitzt dann die vier </a:t>
            </a:r>
            <a:r>
              <a:rPr lang="de-DE" baseline="0" dirty="0" err="1" smtClean="0"/>
              <a:t>Photodioden</a:t>
            </a:r>
            <a:r>
              <a:rPr lang="de-DE" baseline="0" dirty="0" smtClean="0"/>
              <a:t> (Bild  zeigen). </a:t>
            </a:r>
          </a:p>
          <a:p>
            <a:endParaRPr lang="de-DE" baseline="0" dirty="0" smtClean="0"/>
          </a:p>
          <a:p>
            <a:r>
              <a:rPr lang="de-DE" baseline="0" dirty="0" smtClean="0"/>
              <a:t>Der Rest besteht aus umweltfreundlichen PLA-Kunststoff </a:t>
            </a:r>
            <a:r>
              <a:rPr lang="de-DE" baseline="0" dirty="0" err="1" smtClean="0"/>
              <a:t>xD</a:t>
            </a:r>
            <a:endParaRPr lang="de-DE" baseline="0" dirty="0" smtClean="0"/>
          </a:p>
          <a:p>
            <a:endParaRPr lang="de-DE" baseline="0" dirty="0" smtClean="0"/>
          </a:p>
          <a:p>
            <a:r>
              <a:rPr lang="de-DE" baseline="0" dirty="0" smtClean="0"/>
              <a:t>-- Alternativ könnte man da auch für alles eine </a:t>
            </a:r>
            <a:r>
              <a:rPr lang="de-DE" baseline="0" dirty="0" err="1" smtClean="0"/>
              <a:t>animation</a:t>
            </a:r>
            <a:r>
              <a:rPr lang="de-DE" baseline="0" dirty="0" smtClean="0"/>
              <a:t> machen. Stelle ich mir so vor: Anfangs dreht sich der </a:t>
            </a:r>
            <a:r>
              <a:rPr lang="de-DE" baseline="0" dirty="0" err="1" smtClean="0"/>
              <a:t>Oktokommander</a:t>
            </a:r>
            <a:r>
              <a:rPr lang="de-DE" baseline="0" dirty="0" smtClean="0"/>
              <a:t> einfach um sich selbst. Danach geht es ins Explosionsbild auf. Dann wird jede Stage „rausgezogen“ und vergrößert gezeigt (teile die erwähnt werden bestenfalls dann noch in rot umrahmt). Ganz zum Schluss geht das gesamte Ding wieder zu, während wir sagen wie schön umweltfreundlich das ist. --</a:t>
            </a:r>
            <a:endParaRPr lang="de-DE" dirty="0"/>
          </a:p>
        </p:txBody>
      </p:sp>
      <p:sp>
        <p:nvSpPr>
          <p:cNvPr id="4" name="Foliennummernplatzhalter 3"/>
          <p:cNvSpPr>
            <a:spLocks noGrp="1"/>
          </p:cNvSpPr>
          <p:nvPr>
            <p:ph type="sldNum" sz="quarter" idx="10"/>
          </p:nvPr>
        </p:nvSpPr>
        <p:spPr/>
        <p:txBody>
          <a:bodyPr/>
          <a:lstStyle/>
          <a:p>
            <a:pPr lvl="0"/>
            <a:fld id="{370F044D-8BE0-43D3-94CC-E1367E5B42FD}" type="slidenum">
              <a:rPr lang="de-DE" smtClean="0"/>
              <a:t>5</a:t>
            </a:fld>
            <a:endParaRPr lang="de-DE"/>
          </a:p>
        </p:txBody>
      </p:sp>
    </p:spTree>
    <p:extLst>
      <p:ext uri="{BB962C8B-B14F-4D97-AF65-F5344CB8AC3E}">
        <p14:creationId xmlns:p14="http://schemas.microsoft.com/office/powerpoint/2010/main" val="1101457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Das hier</a:t>
            </a:r>
            <a:r>
              <a:rPr lang="de-DE" baseline="0" dirty="0" smtClean="0"/>
              <a:t> abgebildete Bauteils ist das </a:t>
            </a:r>
            <a:r>
              <a:rPr lang="de-DE" dirty="0" smtClean="0"/>
              <a:t>Detektormodul (Bild</a:t>
            </a:r>
            <a:r>
              <a:rPr lang="de-DE" baseline="0" dirty="0" smtClean="0"/>
              <a:t> von geschlossener Box).  Dieser besitzt außen lediglich vier </a:t>
            </a:r>
            <a:r>
              <a:rPr lang="de-DE" baseline="0" dirty="0" err="1" smtClean="0"/>
              <a:t>Photodioden</a:t>
            </a:r>
            <a:r>
              <a:rPr lang="de-DE" baseline="0" dirty="0" smtClean="0"/>
              <a:t>. </a:t>
            </a:r>
          </a:p>
          <a:p>
            <a:endParaRPr lang="de-DE" baseline="0" dirty="0" smtClean="0"/>
          </a:p>
          <a:p>
            <a:r>
              <a:rPr lang="de-DE" baseline="0" dirty="0" smtClean="0"/>
              <a:t>Innen besteht das Detektormodul nur aus zwei Stages (Explosionsbild). </a:t>
            </a:r>
          </a:p>
          <a:p>
            <a:endParaRPr lang="de-DE" baseline="0" dirty="0" smtClean="0"/>
          </a:p>
          <a:p>
            <a:r>
              <a:rPr lang="de-DE" baseline="0" dirty="0" smtClean="0"/>
              <a:t>Die unterste Stage besteht aus einem I2C AD-Wandler mit der dazugehörigen Verstärkerschaltung während auf der oberen Stage vier </a:t>
            </a:r>
            <a:r>
              <a:rPr lang="de-DE" baseline="0" dirty="0" err="1" smtClean="0"/>
              <a:t>Photodioden</a:t>
            </a:r>
            <a:r>
              <a:rPr lang="de-DE" baseline="0" dirty="0" smtClean="0"/>
              <a:t> </a:t>
            </a:r>
            <a:r>
              <a:rPr lang="de-DE" baseline="0" dirty="0" err="1" smtClean="0"/>
              <a:t>plaziert</a:t>
            </a:r>
            <a:r>
              <a:rPr lang="de-DE" baseline="0" dirty="0" smtClean="0"/>
              <a:t> sind. (Beide Bilder </a:t>
            </a:r>
            <a:r>
              <a:rPr lang="de-DE" baseline="0" dirty="0" err="1" smtClean="0"/>
              <a:t>aufeinmal</a:t>
            </a:r>
            <a:r>
              <a:rPr lang="de-DE" baseline="0" dirty="0" smtClean="0"/>
              <a:t> zeigen, alternativ auch hier kurzes Video).</a:t>
            </a:r>
          </a:p>
          <a:p>
            <a:endParaRPr lang="de-DE" baseline="0" dirty="0" smtClean="0"/>
          </a:p>
          <a:p>
            <a:r>
              <a:rPr lang="de-DE" baseline="0" dirty="0" smtClean="0"/>
              <a:t>Die Größe der Boxen können natürlich nach belieben vergrößert aber auch verkleinert werden. Da wir daran interessiert waren die Hand etwa 20cm von der Platte entfernt zu halten und Handneigungen gut zu detektieren, haben wir die Detektormodule relativ groß ausgelegt. Dadurch können Strahlreflexionen besser detektiert werden. </a:t>
            </a:r>
          </a:p>
          <a:p>
            <a:endParaRPr lang="de-DE" baseline="0" dirty="0" smtClean="0"/>
          </a:p>
          <a:p>
            <a:r>
              <a:rPr lang="de-DE" baseline="0" dirty="0" smtClean="0"/>
              <a:t>Im Folgenden möchten wir etwas näher auf die Software eingehen, welche für die Gestenerkennung zuständig ist. </a:t>
            </a:r>
          </a:p>
        </p:txBody>
      </p:sp>
      <p:sp>
        <p:nvSpPr>
          <p:cNvPr id="4" name="Foliennummernplatzhalter 3"/>
          <p:cNvSpPr>
            <a:spLocks noGrp="1"/>
          </p:cNvSpPr>
          <p:nvPr>
            <p:ph type="sldNum" sz="quarter" idx="10"/>
          </p:nvPr>
        </p:nvSpPr>
        <p:spPr/>
        <p:txBody>
          <a:bodyPr/>
          <a:lstStyle/>
          <a:p>
            <a:pPr lvl="0"/>
            <a:fld id="{370F044D-8BE0-43D3-94CC-E1367E5B42FD}" type="slidenum">
              <a:rPr lang="de-DE" smtClean="0"/>
              <a:t>6</a:t>
            </a:fld>
            <a:endParaRPr lang="de-DE"/>
          </a:p>
        </p:txBody>
      </p:sp>
    </p:spTree>
    <p:extLst>
      <p:ext uri="{BB962C8B-B14F-4D97-AF65-F5344CB8AC3E}">
        <p14:creationId xmlns:p14="http://schemas.microsoft.com/office/powerpoint/2010/main" val="4264179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Software besteht aus zwei verschiedenen</a:t>
            </a:r>
            <a:r>
              <a:rPr lang="de-DE" baseline="0" dirty="0" smtClean="0"/>
              <a:t> Phasen, </a:t>
            </a:r>
            <a:r>
              <a:rPr lang="de-DE" baseline="0" dirty="0" smtClean="0"/>
              <a:t>einer </a:t>
            </a:r>
            <a:r>
              <a:rPr lang="de-DE" baseline="0" dirty="0" smtClean="0"/>
              <a:t>Anlernphase und </a:t>
            </a:r>
            <a:r>
              <a:rPr lang="de-DE" baseline="0" dirty="0" smtClean="0"/>
              <a:t>einem Live Betrieb. </a:t>
            </a:r>
            <a:endParaRPr lang="de-DE" baseline="0" dirty="0" smtClean="0"/>
          </a:p>
          <a:p>
            <a:r>
              <a:rPr lang="de-DE" baseline="0" dirty="0" smtClean="0"/>
              <a:t>In der Anlernphase wird das System einmalig antrainiert. Dabei kann das System individuell auf den Nutzer angepasst werden. Dafür werden verschiedene Trainingsdaten aufgenommen und durch die dazugehörige Geste </a:t>
            </a:r>
            <a:r>
              <a:rPr lang="de-DE" baseline="0" dirty="0" err="1" smtClean="0"/>
              <a:t>gelabelt</a:t>
            </a:r>
            <a:r>
              <a:rPr lang="de-DE" baseline="0" dirty="0" smtClean="0"/>
              <a:t>. </a:t>
            </a:r>
          </a:p>
          <a:p>
            <a:r>
              <a:rPr lang="de-DE" baseline="0" dirty="0" smtClean="0"/>
              <a:t>Später kann diese Anlernphase auch durch einen Sensorhandschuh weiter verfeinert werden. Dabei wertet man sowohl die Daten des Sensorhandschuhs als auch die der </a:t>
            </a:r>
            <a:r>
              <a:rPr lang="de-DE" baseline="0" dirty="0" err="1" smtClean="0"/>
              <a:t>Photodioden</a:t>
            </a:r>
            <a:r>
              <a:rPr lang="de-DE" baseline="0" dirty="0" smtClean="0"/>
              <a:t> aus und kann damit automatisch Reflexionsmuster und Handstellung miteinander koppeln. </a:t>
            </a:r>
          </a:p>
          <a:p>
            <a:r>
              <a:rPr lang="de-DE" baseline="0" dirty="0" smtClean="0"/>
              <a:t>Einen Prototypen des Sensorhandschuhs wurde von uns auch bereits fertiggestellt. </a:t>
            </a:r>
          </a:p>
          <a:p>
            <a:endParaRPr lang="de-DE" baseline="0" dirty="0" smtClean="0"/>
          </a:p>
          <a:p>
            <a:r>
              <a:rPr lang="de-DE" baseline="0" dirty="0" smtClean="0"/>
              <a:t>Nachdem das Modell trainiert wurde kann es auch ohne Sensorhandschuh in Betrieb genommen werden. </a:t>
            </a:r>
            <a:endParaRPr lang="de-DE" dirty="0"/>
          </a:p>
        </p:txBody>
      </p:sp>
      <p:sp>
        <p:nvSpPr>
          <p:cNvPr id="4" name="Foliennummernplatzhalter 3"/>
          <p:cNvSpPr>
            <a:spLocks noGrp="1"/>
          </p:cNvSpPr>
          <p:nvPr>
            <p:ph type="sldNum" sz="quarter" idx="10"/>
          </p:nvPr>
        </p:nvSpPr>
        <p:spPr/>
        <p:txBody>
          <a:bodyPr/>
          <a:lstStyle/>
          <a:p>
            <a:pPr lvl="0"/>
            <a:fld id="{370F044D-8BE0-43D3-94CC-E1367E5B42FD}" type="slidenum">
              <a:rPr lang="de-DE" smtClean="0"/>
              <a:t>7</a:t>
            </a:fld>
            <a:endParaRPr lang="de-DE"/>
          </a:p>
        </p:txBody>
      </p:sp>
    </p:spTree>
    <p:extLst>
      <p:ext uri="{BB962C8B-B14F-4D97-AF65-F5344CB8AC3E}">
        <p14:creationId xmlns:p14="http://schemas.microsoft.com/office/powerpoint/2010/main" val="20556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smtClean="0"/>
              <a:t>In der </a:t>
            </a:r>
            <a:r>
              <a:rPr lang="de-DE" dirty="0" err="1" smtClean="0"/>
              <a:t>Betriebphase</a:t>
            </a:r>
            <a:r>
              <a:rPr lang="de-DE" dirty="0" smtClean="0"/>
              <a:t> wird</a:t>
            </a:r>
            <a:r>
              <a:rPr lang="de-DE" baseline="0" dirty="0" smtClean="0"/>
              <a:t> das zuvor angelernte Modell benutzt, um die Reflexionsmuster </a:t>
            </a:r>
            <a:r>
              <a:rPr lang="de-DE" baseline="0" dirty="0" err="1" smtClean="0"/>
              <a:t>auszuwerden</a:t>
            </a:r>
            <a:r>
              <a:rPr lang="de-DE" baseline="0" dirty="0" smtClean="0"/>
              <a:t> und dadurch eine Geste zu bestimmen. </a:t>
            </a:r>
            <a:endParaRPr lang="de-DE" baseline="0" dirty="0" smtClean="0"/>
          </a:p>
          <a:p>
            <a:endParaRPr lang="de-DE" baseline="0" dirty="0" smtClean="0"/>
          </a:p>
          <a:p>
            <a:r>
              <a:rPr lang="de-DE" baseline="0" dirty="0" smtClean="0"/>
              <a:t>-- Gelaber von Daniel, was auch immer er erzählen will </a:t>
            </a:r>
            <a:r>
              <a:rPr lang="de-DE" baseline="0" dirty="0" smtClean="0"/>
              <a:t>–</a:t>
            </a:r>
          </a:p>
          <a:p>
            <a:endParaRPr lang="de-DE" baseline="0" dirty="0" smtClean="0"/>
          </a:p>
          <a:p>
            <a:r>
              <a:rPr lang="de-DE" baseline="0" dirty="0" smtClean="0"/>
              <a:t>Dadurch wird ein beliebiges Endgerät gesteuert. </a:t>
            </a:r>
            <a:endParaRPr lang="de-DE" dirty="0"/>
          </a:p>
        </p:txBody>
      </p:sp>
      <p:sp>
        <p:nvSpPr>
          <p:cNvPr id="4" name="Foliennummernplatzhalter 3"/>
          <p:cNvSpPr>
            <a:spLocks noGrp="1"/>
          </p:cNvSpPr>
          <p:nvPr>
            <p:ph type="sldNum" sz="quarter" idx="10"/>
          </p:nvPr>
        </p:nvSpPr>
        <p:spPr/>
        <p:txBody>
          <a:bodyPr/>
          <a:lstStyle/>
          <a:p>
            <a:pPr lvl="0"/>
            <a:fld id="{370F044D-8BE0-43D3-94CC-E1367E5B42FD}" type="slidenum">
              <a:rPr lang="de-DE" smtClean="0"/>
              <a:t>8</a:t>
            </a:fld>
            <a:endParaRPr lang="de-DE"/>
          </a:p>
        </p:txBody>
      </p:sp>
    </p:spTree>
    <p:extLst>
      <p:ext uri="{BB962C8B-B14F-4D97-AF65-F5344CB8AC3E}">
        <p14:creationId xmlns:p14="http://schemas.microsoft.com/office/powerpoint/2010/main" val="192275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lvl="0"/>
            <a:fld id="{370F044D-8BE0-43D3-94CC-E1367E5B42FD}" type="slidenum">
              <a:rPr lang="de-DE" smtClean="0"/>
              <a:t>9</a:t>
            </a:fld>
            <a:endParaRPr lang="de-DE"/>
          </a:p>
        </p:txBody>
      </p:sp>
    </p:spTree>
    <p:extLst>
      <p:ext uri="{BB962C8B-B14F-4D97-AF65-F5344CB8AC3E}">
        <p14:creationId xmlns:p14="http://schemas.microsoft.com/office/powerpoint/2010/main" val="1877044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blipFill>
          <a:blip r:embed="rId2"/>
          <a:stretch>
            <a:fillRect/>
          </a:stretch>
        </a:blipFill>
        <a:effectLst/>
      </p:bgPr>
    </p:bg>
    <p:spTree>
      <p:nvGrpSpPr>
        <p:cNvPr id="1" name=""/>
        <p:cNvGrpSpPr/>
        <p:nvPr/>
      </p:nvGrpSpPr>
      <p:grpSpPr>
        <a:xfrm>
          <a:off x="0" y="0"/>
          <a:ext cx="0" cy="0"/>
          <a:chOff x="0" y="0"/>
          <a:chExt cx="0" cy="0"/>
        </a:xfrm>
      </p:grpSpPr>
      <p:sp>
        <p:nvSpPr>
          <p:cNvPr id="2" name="Titel 1"/>
          <p:cNvSpPr txBox="1">
            <a:spLocks noGrp="1"/>
          </p:cNvSpPr>
          <p:nvPr>
            <p:ph type="ctrTitle"/>
          </p:nvPr>
        </p:nvSpPr>
        <p:spPr>
          <a:xfrm>
            <a:off x="-1777995" y="2870201"/>
            <a:ext cx="9144000" cy="2387598"/>
          </a:xfrm>
        </p:spPr>
        <p:txBody>
          <a:bodyPr anchor="b" anchorCtr="1"/>
          <a:lstStyle>
            <a:lvl1pPr algn="ctr">
              <a:defRPr sz="6000">
                <a:solidFill>
                  <a:srgbClr val="FFFFFF"/>
                </a:solidFill>
              </a:defRPr>
            </a:lvl1pPr>
          </a:lstStyle>
          <a:p>
            <a:pPr lvl="0"/>
            <a:r>
              <a:rPr lang="de-DE"/>
              <a:t>Gestikulaser</a:t>
            </a:r>
            <a:endParaRPr lang="en-GB"/>
          </a:p>
        </p:txBody>
      </p:sp>
      <p:sp>
        <p:nvSpPr>
          <p:cNvPr id="3" name="Untertitel 2"/>
          <p:cNvSpPr txBox="1">
            <a:spLocks noGrp="1"/>
          </p:cNvSpPr>
          <p:nvPr>
            <p:ph type="subTitle" idx="1"/>
          </p:nvPr>
        </p:nvSpPr>
        <p:spPr>
          <a:xfrm>
            <a:off x="-1244598" y="5308119"/>
            <a:ext cx="5151116" cy="1413351"/>
          </a:xfrm>
        </p:spPr>
        <p:txBody>
          <a:bodyPr anchorCtr="1"/>
          <a:lstStyle>
            <a:lvl1pPr marL="0" indent="0" algn="ctr">
              <a:buNone/>
              <a:defRPr sz="2400">
                <a:solidFill>
                  <a:srgbClr val="FFFFFF"/>
                </a:solidFill>
              </a:defRPr>
            </a:lvl1pPr>
          </a:lstStyle>
          <a:p>
            <a:pPr lvl="0"/>
            <a:r>
              <a:rPr lang="de-DE"/>
              <a:t>Motto</a:t>
            </a:r>
            <a:endParaRPr lang="en-GB"/>
          </a:p>
        </p:txBody>
      </p:sp>
      <p:sp>
        <p:nvSpPr>
          <p:cNvPr id="4" name="Fußzeilenplatzhalter 6"/>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de-DE" sz="1800" b="0" i="0" u="none" strike="noStrike" kern="1200" cap="none" spc="0" baseline="0">
                <a:solidFill>
                  <a:srgbClr val="000000"/>
                </a:solidFill>
                <a:uFillTx/>
                <a:latin typeface="Calibri"/>
              </a:defRPr>
            </a:lvl1pPr>
          </a:lstStyle>
          <a:p>
            <a:pPr lvl="0"/>
            <a:r>
              <a:rPr lang="de-DE"/>
              <a:t>Gestikulaser</a:t>
            </a:r>
            <a:endParaRPr lang="en-GB"/>
          </a:p>
        </p:txBody>
      </p:sp>
      <p:sp>
        <p:nvSpPr>
          <p:cNvPr id="5" name="Foliennummernplatzhalter 7"/>
          <p:cNvSpPr txBox="1">
            <a:spLocks noGrp="1"/>
          </p:cNvSpPr>
          <p:nvPr>
            <p:ph type="sldNum" sz="quarter" idx="8"/>
          </p:nvPr>
        </p:nvSpPr>
        <p:spPr>
          <a:xfrm>
            <a:off x="838203" y="6324603"/>
            <a:ext cx="563883" cy="365129"/>
          </a:xfrm>
        </p:spPr>
        <p:txBody>
          <a:bodyPr/>
          <a:lstStyle>
            <a:lvl1pPr>
              <a:defRPr/>
            </a:lvl1pPr>
          </a:lstStyle>
          <a:p>
            <a:pPr lvl="0"/>
            <a:fld id="{48CD956B-BB24-4215-89AC-079C12F3FEDD}" type="slidenum">
              <a:t>‹Nr.›</a:t>
            </a:fld>
            <a:endParaRPr lang="en-GB"/>
          </a:p>
        </p:txBody>
      </p:sp>
    </p:spTree>
    <p:extLst>
      <p:ext uri="{BB962C8B-B14F-4D97-AF65-F5344CB8AC3E}">
        <p14:creationId xmlns:p14="http://schemas.microsoft.com/office/powerpoint/2010/main" val="353630017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Mastertitelformat bearbeiten</a:t>
            </a:r>
            <a:endParaRPr lang="en-GB"/>
          </a:p>
        </p:txBody>
      </p:sp>
      <p:sp>
        <p:nvSpPr>
          <p:cNvPr id="3" name="Vertikaler Textplatzhalt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7CE58793-58BC-4FE5-8F7F-C29B0BF34952}" type="datetime1">
              <a:rPr lang="en-GB"/>
              <a:pPr lvl="0"/>
              <a:t>09/11/2018</a:t>
            </a:fld>
            <a:endParaRPr lang="en-GB"/>
          </a:p>
        </p:txBody>
      </p:sp>
      <p:sp>
        <p:nvSpPr>
          <p:cNvPr id="5" name="Fußzeilenplatzhalter 4"/>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6" name="Foliennummernplatzhalter 5"/>
          <p:cNvSpPr txBox="1">
            <a:spLocks noGrp="1"/>
          </p:cNvSpPr>
          <p:nvPr>
            <p:ph type="sldNum" sz="quarter" idx="8"/>
          </p:nvPr>
        </p:nvSpPr>
        <p:spPr>
          <a:xfrm>
            <a:off x="838203" y="6324603"/>
            <a:ext cx="563883" cy="365129"/>
          </a:xfrm>
        </p:spPr>
        <p:txBody>
          <a:bodyPr/>
          <a:lstStyle>
            <a:lvl1pPr>
              <a:defRPr/>
            </a:lvl1pPr>
          </a:lstStyle>
          <a:p>
            <a:pPr lvl="0"/>
            <a:fld id="{2F438B47-A959-476F-A1A3-01D4BD1898E8}" type="slidenum">
              <a:t>‹Nr.›</a:t>
            </a:fld>
            <a:endParaRPr lang="en-GB"/>
          </a:p>
        </p:txBody>
      </p:sp>
    </p:spTree>
    <p:extLst>
      <p:ext uri="{BB962C8B-B14F-4D97-AF65-F5344CB8AC3E}">
        <p14:creationId xmlns:p14="http://schemas.microsoft.com/office/powerpoint/2010/main" val="892189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endParaRPr lang="en-GB"/>
          </a:p>
        </p:txBody>
      </p:sp>
      <p:sp>
        <p:nvSpPr>
          <p:cNvPr id="3" name="Vertikaler Textplatzhalt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06242795-E1D3-486C-A40C-2B4892A2BCC7}" type="datetime1">
              <a:rPr lang="en-GB"/>
              <a:pPr lvl="0"/>
              <a:t>09/11/2018</a:t>
            </a:fld>
            <a:endParaRPr lang="en-GB"/>
          </a:p>
        </p:txBody>
      </p:sp>
      <p:sp>
        <p:nvSpPr>
          <p:cNvPr id="5" name="Fußzeilenplatzhalter 4"/>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6" name="Foliennummernplatzhalter 5"/>
          <p:cNvSpPr txBox="1">
            <a:spLocks noGrp="1"/>
          </p:cNvSpPr>
          <p:nvPr>
            <p:ph type="sldNum" sz="quarter" idx="8"/>
          </p:nvPr>
        </p:nvSpPr>
        <p:spPr>
          <a:xfrm>
            <a:off x="838203" y="6324603"/>
            <a:ext cx="563883" cy="365129"/>
          </a:xfrm>
        </p:spPr>
        <p:txBody>
          <a:bodyPr/>
          <a:lstStyle>
            <a:lvl1pPr>
              <a:defRPr/>
            </a:lvl1pPr>
          </a:lstStyle>
          <a:p>
            <a:pPr lvl="0"/>
            <a:fld id="{2B455D19-F153-45A6-8D3A-4E76588E2F7E}" type="slidenum">
              <a:t>‹Nr.›</a:t>
            </a:fld>
            <a:endParaRPr lang="en-GB"/>
          </a:p>
        </p:txBody>
      </p:sp>
    </p:spTree>
    <p:extLst>
      <p:ext uri="{BB962C8B-B14F-4D97-AF65-F5344CB8AC3E}">
        <p14:creationId xmlns:p14="http://schemas.microsoft.com/office/powerpoint/2010/main" val="629985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blipFill>
          <a:blip r:embed="rId2"/>
          <a:stretch>
            <a:fillRect/>
          </a:stretch>
        </a:blipFill>
        <a:effectLst/>
      </p:bgPr>
    </p:bg>
    <p:spTree>
      <p:nvGrpSpPr>
        <p:cNvPr id="1" name=""/>
        <p:cNvGrpSpPr/>
        <p:nvPr/>
      </p:nvGrpSpPr>
      <p:grpSpPr>
        <a:xfrm>
          <a:off x="0" y="0"/>
          <a:ext cx="0" cy="0"/>
          <a:chOff x="0" y="0"/>
          <a:chExt cx="0" cy="0"/>
        </a:xfrm>
      </p:grpSpPr>
      <p:sp>
        <p:nvSpPr>
          <p:cNvPr id="2" name="Titel 1"/>
          <p:cNvSpPr txBox="1">
            <a:spLocks noGrp="1"/>
          </p:cNvSpPr>
          <p:nvPr>
            <p:ph type="title"/>
          </p:nvPr>
        </p:nvSpPr>
        <p:spPr>
          <a:xfrm>
            <a:off x="838203" y="-170425"/>
            <a:ext cx="10515600" cy="1325559"/>
          </a:xfrm>
        </p:spPr>
        <p:txBody>
          <a:bodyPr/>
          <a:lstStyle>
            <a:lvl1pPr>
              <a:defRPr>
                <a:solidFill>
                  <a:srgbClr val="FFFFFF"/>
                </a:solidFill>
              </a:defRPr>
            </a:lvl1pPr>
          </a:lstStyle>
          <a:p>
            <a:pPr lvl="0"/>
            <a:r>
              <a:rPr lang="de-DE"/>
              <a:t>Mastertitelformat bearbeiten</a:t>
            </a:r>
            <a:endParaRPr lang="en-GB"/>
          </a:p>
        </p:txBody>
      </p:sp>
      <p:sp>
        <p:nvSpPr>
          <p:cNvPr id="3" name="Inhaltsplatzhalter 2"/>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Fußzeilenplatzhalter 6"/>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de-DE" sz="1800" b="0" i="0" u="none" strike="noStrike" kern="1200" cap="none" spc="0" baseline="0">
                <a:solidFill>
                  <a:srgbClr val="000000"/>
                </a:solidFill>
                <a:uFillTx/>
                <a:latin typeface="Calibri"/>
              </a:defRPr>
            </a:lvl1pPr>
          </a:lstStyle>
          <a:p>
            <a:pPr lvl="0"/>
            <a:r>
              <a:rPr lang="de-DE"/>
              <a:t>Gestikulaser</a:t>
            </a:r>
            <a:endParaRPr lang="en-GB"/>
          </a:p>
        </p:txBody>
      </p:sp>
      <p:sp>
        <p:nvSpPr>
          <p:cNvPr id="5" name="Foliennummernplatzhalter 7"/>
          <p:cNvSpPr txBox="1">
            <a:spLocks noGrp="1"/>
          </p:cNvSpPr>
          <p:nvPr>
            <p:ph type="sldNum" sz="quarter" idx="8"/>
          </p:nvPr>
        </p:nvSpPr>
        <p:spPr>
          <a:xfrm>
            <a:off x="838203" y="6324603"/>
            <a:ext cx="563883" cy="365129"/>
          </a:xfrm>
        </p:spPr>
        <p:txBody>
          <a:bodyPr/>
          <a:lstStyle>
            <a:lvl1pPr>
              <a:defRPr/>
            </a:lvl1pPr>
          </a:lstStyle>
          <a:p>
            <a:pPr lvl="0"/>
            <a:fld id="{CE770552-95EB-4724-AFBA-5FF7AF20D0A6}" type="slidenum">
              <a:t>‹Nr.›</a:t>
            </a:fld>
            <a:endParaRPr lang="en-GB"/>
          </a:p>
        </p:txBody>
      </p:sp>
    </p:spTree>
    <p:extLst>
      <p:ext uri="{BB962C8B-B14F-4D97-AF65-F5344CB8AC3E}">
        <p14:creationId xmlns:p14="http://schemas.microsoft.com/office/powerpoint/2010/main" val="6369748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endParaRPr lang="en-GB"/>
          </a:p>
        </p:txBody>
      </p:sp>
      <p:sp>
        <p:nvSpPr>
          <p:cNvPr id="3" name="Textplatzhalter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6D518373-66C0-4A3B-B26A-922AAB1C10F4}" type="datetime1">
              <a:rPr lang="en-GB"/>
              <a:pPr lvl="0"/>
              <a:t>09/11/2018</a:t>
            </a:fld>
            <a:endParaRPr lang="en-GB"/>
          </a:p>
        </p:txBody>
      </p:sp>
      <p:sp>
        <p:nvSpPr>
          <p:cNvPr id="5" name="Fußzeilenplatzhalter 4"/>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6" name="Foliennummernplatzhalter 5"/>
          <p:cNvSpPr txBox="1">
            <a:spLocks noGrp="1"/>
          </p:cNvSpPr>
          <p:nvPr>
            <p:ph type="sldNum" sz="quarter" idx="8"/>
          </p:nvPr>
        </p:nvSpPr>
        <p:spPr>
          <a:xfrm>
            <a:off x="838203" y="6324603"/>
            <a:ext cx="563883" cy="365129"/>
          </a:xfrm>
        </p:spPr>
        <p:txBody>
          <a:bodyPr/>
          <a:lstStyle>
            <a:lvl1pPr>
              <a:defRPr/>
            </a:lvl1pPr>
          </a:lstStyle>
          <a:p>
            <a:pPr lvl="0"/>
            <a:fld id="{3F96C419-EF80-4A79-B94B-BA6CF496B5A9}" type="slidenum">
              <a:t>‹Nr.›</a:t>
            </a:fld>
            <a:endParaRPr lang="en-GB"/>
          </a:p>
        </p:txBody>
      </p:sp>
    </p:spTree>
    <p:extLst>
      <p:ext uri="{BB962C8B-B14F-4D97-AF65-F5344CB8AC3E}">
        <p14:creationId xmlns:p14="http://schemas.microsoft.com/office/powerpoint/2010/main" val="929646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Pr>
        <a:blipFill>
          <a:blip r:embed="rId2"/>
          <a:stretch>
            <a:fillRect/>
          </a:stretch>
        </a:blipFill>
        <a:effectLst/>
      </p:bgPr>
    </p:bg>
    <p:spTree>
      <p:nvGrpSpPr>
        <p:cNvPr id="1" name=""/>
        <p:cNvGrpSpPr/>
        <p:nvPr/>
      </p:nvGrpSpPr>
      <p:grpSpPr>
        <a:xfrm>
          <a:off x="0" y="0"/>
          <a:ext cx="0" cy="0"/>
          <a:chOff x="0" y="0"/>
          <a:chExt cx="0" cy="0"/>
        </a:xfrm>
      </p:grpSpPr>
      <p:sp>
        <p:nvSpPr>
          <p:cNvPr id="2" name="Titel 1"/>
          <p:cNvSpPr txBox="1">
            <a:spLocks noGrp="1"/>
          </p:cNvSpPr>
          <p:nvPr>
            <p:ph type="title"/>
          </p:nvPr>
        </p:nvSpPr>
        <p:spPr>
          <a:xfrm>
            <a:off x="2341878" y="-236536"/>
            <a:ext cx="10515600" cy="1325559"/>
          </a:xfrm>
        </p:spPr>
        <p:txBody>
          <a:bodyPr/>
          <a:lstStyle>
            <a:lvl1pPr>
              <a:defRPr/>
            </a:lvl1pPr>
          </a:lstStyle>
          <a:p>
            <a:pPr lvl="0"/>
            <a:r>
              <a:rPr lang="de-DE"/>
              <a:t>Mastertitelformat bearbeiten</a:t>
            </a:r>
            <a:endParaRPr lang="en-GB"/>
          </a:p>
        </p:txBody>
      </p:sp>
      <p:sp>
        <p:nvSpPr>
          <p:cNvPr id="3" name="Inhaltsplatzhalter 2"/>
          <p:cNvSpPr txBox="1">
            <a:spLocks noGrp="1"/>
          </p:cNvSpPr>
          <p:nvPr>
            <p:ph idx="1"/>
          </p:nvPr>
        </p:nvSpPr>
        <p:spPr>
          <a:xfrm>
            <a:off x="2204718" y="1825627"/>
            <a:ext cx="4389120"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p:cNvSpPr txBox="1">
            <a:spLocks noGrp="1"/>
          </p:cNvSpPr>
          <p:nvPr>
            <p:ph idx="2"/>
          </p:nvPr>
        </p:nvSpPr>
        <p:spPr>
          <a:xfrm>
            <a:off x="6685278" y="1825627"/>
            <a:ext cx="4668524"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Fußzeilenplatzhalter 5"/>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6" name="Foliennummernplatzhalter 6"/>
          <p:cNvSpPr txBox="1">
            <a:spLocks noGrp="1"/>
          </p:cNvSpPr>
          <p:nvPr>
            <p:ph type="sldNum" sz="quarter" idx="8"/>
          </p:nvPr>
        </p:nvSpPr>
        <p:spPr>
          <a:xfrm>
            <a:off x="838203" y="6324603"/>
            <a:ext cx="563883" cy="365129"/>
          </a:xfrm>
        </p:spPr>
        <p:txBody>
          <a:bodyPr/>
          <a:lstStyle>
            <a:lvl1pPr>
              <a:defRPr/>
            </a:lvl1pPr>
          </a:lstStyle>
          <a:p>
            <a:pPr lvl="0"/>
            <a:fld id="{9A6BA320-CF13-45FC-9067-A5A8239BC0E8}" type="slidenum">
              <a:t>‹Nr.›</a:t>
            </a:fld>
            <a:endParaRPr lang="en-GB"/>
          </a:p>
        </p:txBody>
      </p:sp>
    </p:spTree>
    <p:extLst>
      <p:ext uri="{BB962C8B-B14F-4D97-AF65-F5344CB8AC3E}">
        <p14:creationId xmlns:p14="http://schemas.microsoft.com/office/powerpoint/2010/main" val="29735517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365129"/>
            <a:ext cx="10515600" cy="1325559"/>
          </a:xfrm>
        </p:spPr>
        <p:txBody>
          <a:bodyPr/>
          <a:lstStyle>
            <a:lvl1pPr>
              <a:defRPr/>
            </a:lvl1pPr>
          </a:lstStyle>
          <a:p>
            <a:pPr lvl="0"/>
            <a:r>
              <a:rPr lang="de-DE"/>
              <a:t>Mastertitelformat bearbeiten</a:t>
            </a:r>
            <a:endParaRPr lang="en-GB"/>
          </a:p>
        </p:txBody>
      </p:sp>
      <p:sp>
        <p:nvSpPr>
          <p:cNvPr id="3" name="Textplatzhalt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2FF70678-583C-469A-8227-4568675DDD17}" type="datetime1">
              <a:rPr lang="en-GB"/>
              <a:pPr lvl="0"/>
              <a:t>09/11/2018</a:t>
            </a:fld>
            <a:endParaRPr lang="en-GB"/>
          </a:p>
        </p:txBody>
      </p:sp>
      <p:sp>
        <p:nvSpPr>
          <p:cNvPr id="8" name="Fußzeilenplatzhalter 7"/>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9" name="Foliennummernplatzhalter 8"/>
          <p:cNvSpPr txBox="1">
            <a:spLocks noGrp="1"/>
          </p:cNvSpPr>
          <p:nvPr>
            <p:ph type="sldNum" sz="quarter" idx="8"/>
          </p:nvPr>
        </p:nvSpPr>
        <p:spPr>
          <a:xfrm>
            <a:off x="838203" y="6324603"/>
            <a:ext cx="563883" cy="365129"/>
          </a:xfrm>
        </p:spPr>
        <p:txBody>
          <a:bodyPr/>
          <a:lstStyle>
            <a:lvl1pPr>
              <a:defRPr/>
            </a:lvl1pPr>
          </a:lstStyle>
          <a:p>
            <a:pPr lvl="0"/>
            <a:fld id="{4F9E88D3-0D0C-4301-A968-F9A3C4A60CDD}" type="slidenum">
              <a:t>‹Nr.›</a:t>
            </a:fld>
            <a:endParaRPr lang="en-GB"/>
          </a:p>
        </p:txBody>
      </p:sp>
    </p:spTree>
    <p:extLst>
      <p:ext uri="{BB962C8B-B14F-4D97-AF65-F5344CB8AC3E}">
        <p14:creationId xmlns:p14="http://schemas.microsoft.com/office/powerpoint/2010/main" val="214294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Mastertitelformat bearbeiten</a:t>
            </a:r>
            <a:endParaRPr lang="en-GB"/>
          </a:p>
        </p:txBody>
      </p:sp>
      <p:sp>
        <p:nvSpPr>
          <p:cNvPr id="3" name="Datumsplatzhalter 2"/>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3E6AB66F-9376-4A32-BF34-AA6033F190F5}" type="datetime1">
              <a:rPr lang="en-GB"/>
              <a:pPr lvl="0"/>
              <a:t>09/11/2018</a:t>
            </a:fld>
            <a:endParaRPr lang="en-GB"/>
          </a:p>
        </p:txBody>
      </p:sp>
      <p:sp>
        <p:nvSpPr>
          <p:cNvPr id="4" name="Fußzeilenplatzhalter 3"/>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5" name="Foliennummernplatzhalter 4"/>
          <p:cNvSpPr txBox="1">
            <a:spLocks noGrp="1"/>
          </p:cNvSpPr>
          <p:nvPr>
            <p:ph type="sldNum" sz="quarter" idx="8"/>
          </p:nvPr>
        </p:nvSpPr>
        <p:spPr>
          <a:xfrm>
            <a:off x="838203" y="6324603"/>
            <a:ext cx="563883" cy="365129"/>
          </a:xfrm>
        </p:spPr>
        <p:txBody>
          <a:bodyPr/>
          <a:lstStyle>
            <a:lvl1pPr>
              <a:defRPr/>
            </a:lvl1pPr>
          </a:lstStyle>
          <a:p>
            <a:pPr lvl="0"/>
            <a:fld id="{D8C9B11E-639B-430E-81CC-A205388151D1}" type="slidenum">
              <a:t>‹Nr.›</a:t>
            </a:fld>
            <a:endParaRPr lang="en-GB"/>
          </a:p>
        </p:txBody>
      </p:sp>
    </p:spTree>
    <p:extLst>
      <p:ext uri="{BB962C8B-B14F-4D97-AF65-F5344CB8AC3E}">
        <p14:creationId xmlns:p14="http://schemas.microsoft.com/office/powerpoint/2010/main" val="330780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bg>
      <p:bgPr>
        <a:blipFill>
          <a:blip r:embed="rId2"/>
          <a:stretch>
            <a:fillRect/>
          </a:stretch>
        </a:blipFill>
        <a:effectLst/>
      </p:bgPr>
    </p:bg>
    <p:spTree>
      <p:nvGrpSpPr>
        <p:cNvPr id="1" name=""/>
        <p:cNvGrpSpPr/>
        <p:nvPr/>
      </p:nvGrpSpPr>
      <p:grpSpPr>
        <a:xfrm>
          <a:off x="0" y="0"/>
          <a:ext cx="0" cy="0"/>
          <a:chOff x="0" y="0"/>
          <a:chExt cx="0" cy="0"/>
        </a:xfrm>
      </p:grpSpPr>
      <p:sp>
        <p:nvSpPr>
          <p:cNvPr id="2" name="Datumsplatzhalter 1"/>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F301E0E3-A8CF-4A73-8D96-B14B585800B6}" type="datetime1">
              <a:rPr lang="en-GB"/>
              <a:pPr lvl="0"/>
              <a:t>09/11/2018</a:t>
            </a:fld>
            <a:endParaRPr lang="en-GB"/>
          </a:p>
        </p:txBody>
      </p:sp>
      <p:sp>
        <p:nvSpPr>
          <p:cNvPr id="3" name="Fußzeilenplatzhalter 2"/>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4" name="Foliennummernplatzhalter 3"/>
          <p:cNvSpPr txBox="1">
            <a:spLocks noGrp="1"/>
          </p:cNvSpPr>
          <p:nvPr>
            <p:ph type="sldNum" sz="quarter" idx="8"/>
          </p:nvPr>
        </p:nvSpPr>
        <p:spPr>
          <a:xfrm>
            <a:off x="838203" y="6324603"/>
            <a:ext cx="563883" cy="365129"/>
          </a:xfrm>
        </p:spPr>
        <p:txBody>
          <a:bodyPr/>
          <a:lstStyle>
            <a:lvl1pPr>
              <a:defRPr/>
            </a:lvl1pPr>
          </a:lstStyle>
          <a:p>
            <a:pPr lvl="0"/>
            <a:fld id="{FAB67464-609E-46E2-91C4-CFD96C71D790}" type="slidenum">
              <a:t>‹Nr.›</a:t>
            </a:fld>
            <a:endParaRPr lang="en-GB"/>
          </a:p>
        </p:txBody>
      </p:sp>
      <p:sp>
        <p:nvSpPr>
          <p:cNvPr id="5" name="Rechteck 4"/>
          <p:cNvSpPr/>
          <p:nvPr/>
        </p:nvSpPr>
        <p:spPr>
          <a:xfrm>
            <a:off x="2113278" y="863595"/>
            <a:ext cx="10078717" cy="1270001"/>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Calibri"/>
            </a:endParaRPr>
          </a:p>
        </p:txBody>
      </p:sp>
    </p:spTree>
    <p:extLst>
      <p:ext uri="{BB962C8B-B14F-4D97-AF65-F5344CB8AC3E}">
        <p14:creationId xmlns:p14="http://schemas.microsoft.com/office/powerpoint/2010/main" val="2598693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endParaRPr lang="en-GB"/>
          </a:p>
        </p:txBody>
      </p:sp>
      <p:sp>
        <p:nvSpPr>
          <p:cNvPr id="3" name="Inhaltsplatzhalt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4B06B8E4-E8F6-4067-BCD0-094399A10C0F}" type="datetime1">
              <a:rPr lang="en-GB"/>
              <a:pPr lvl="0"/>
              <a:t>09/11/2018</a:t>
            </a:fld>
            <a:endParaRPr lang="en-GB"/>
          </a:p>
        </p:txBody>
      </p:sp>
      <p:sp>
        <p:nvSpPr>
          <p:cNvPr id="6" name="Fußzeilenplatzhalter 5"/>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7" name="Foliennummernplatzhalter 6"/>
          <p:cNvSpPr txBox="1">
            <a:spLocks noGrp="1"/>
          </p:cNvSpPr>
          <p:nvPr>
            <p:ph type="sldNum" sz="quarter" idx="8"/>
          </p:nvPr>
        </p:nvSpPr>
        <p:spPr>
          <a:xfrm>
            <a:off x="838203" y="6324603"/>
            <a:ext cx="563883" cy="365129"/>
          </a:xfrm>
        </p:spPr>
        <p:txBody>
          <a:bodyPr/>
          <a:lstStyle>
            <a:lvl1pPr>
              <a:defRPr/>
            </a:lvl1pPr>
          </a:lstStyle>
          <a:p>
            <a:pPr lvl="0"/>
            <a:fld id="{92E754B1-B627-4AEE-9F5C-2DB2C43B0480}" type="slidenum">
              <a:t>‹Nr.›</a:t>
            </a:fld>
            <a:endParaRPr lang="en-GB"/>
          </a:p>
        </p:txBody>
      </p:sp>
    </p:spTree>
    <p:extLst>
      <p:ext uri="{BB962C8B-B14F-4D97-AF65-F5344CB8AC3E}">
        <p14:creationId xmlns:p14="http://schemas.microsoft.com/office/powerpoint/2010/main" val="308376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endParaRPr lang="en-GB"/>
          </a:p>
        </p:txBody>
      </p:sp>
      <p:sp>
        <p:nvSpPr>
          <p:cNvPr id="3" name="Bildplatzhalter 2"/>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platzhalter 3"/>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fld id="{C8913D70-BB60-4065-864F-CCB994E3ECDA}" type="datetime1">
              <a:rPr lang="en-GB"/>
              <a:pPr lvl="0"/>
              <a:t>09/11/2018</a:t>
            </a:fld>
            <a:endParaRPr lang="en-GB"/>
          </a:p>
        </p:txBody>
      </p:sp>
      <p:sp>
        <p:nvSpPr>
          <p:cNvPr id="6" name="Fußzeilenplatzhalter 5"/>
          <p:cNvSpPr txBox="1">
            <a:spLocks noGrp="1"/>
          </p:cNvSpPr>
          <p:nvPr>
            <p:ph type="ftr" sz="quarter" idx="9"/>
          </p:nvPr>
        </p:nvSpPr>
        <p:spPr>
          <a:xfrm>
            <a:off x="1686555" y="6324603"/>
            <a:ext cx="1899922" cy="36512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000000"/>
                </a:solidFill>
                <a:uFillTx/>
                <a:latin typeface="Calibri"/>
              </a:defRPr>
            </a:lvl1pPr>
          </a:lstStyle>
          <a:p>
            <a:pPr lvl="0"/>
            <a:endParaRPr lang="en-GB"/>
          </a:p>
        </p:txBody>
      </p:sp>
      <p:sp>
        <p:nvSpPr>
          <p:cNvPr id="7" name="Foliennummernplatzhalter 6"/>
          <p:cNvSpPr txBox="1">
            <a:spLocks noGrp="1"/>
          </p:cNvSpPr>
          <p:nvPr>
            <p:ph type="sldNum" sz="quarter" idx="8"/>
          </p:nvPr>
        </p:nvSpPr>
        <p:spPr>
          <a:xfrm>
            <a:off x="838203" y="6324603"/>
            <a:ext cx="563883" cy="365129"/>
          </a:xfrm>
        </p:spPr>
        <p:txBody>
          <a:bodyPr/>
          <a:lstStyle>
            <a:lvl1pPr>
              <a:defRPr/>
            </a:lvl1pPr>
          </a:lstStyle>
          <a:p>
            <a:pPr lvl="0"/>
            <a:fld id="{AD30341C-967C-46C4-A41E-F450830EA30B}" type="slidenum">
              <a:t>‹Nr.›</a:t>
            </a:fld>
            <a:endParaRPr lang="en-GB"/>
          </a:p>
        </p:txBody>
      </p:sp>
    </p:spTree>
    <p:extLst>
      <p:ext uri="{BB962C8B-B14F-4D97-AF65-F5344CB8AC3E}">
        <p14:creationId xmlns:p14="http://schemas.microsoft.com/office/powerpoint/2010/main" val="472655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Autofit/>
          </a:bodyPr>
          <a:lstStyle/>
          <a:p>
            <a:pPr lvl="0"/>
            <a:r>
              <a:rPr lang="de-DE"/>
              <a:t>Mastertitelformat bearbeiten</a:t>
            </a:r>
            <a:endParaRPr lang="en-GB"/>
          </a:p>
        </p:txBody>
      </p:sp>
      <p:sp>
        <p:nvSpPr>
          <p:cNvPr id="3" name="Textplatzhalter 2"/>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Foliennummernplatzhalter 9"/>
          <p:cNvSpPr txBox="1">
            <a:spLocks noGrp="1"/>
          </p:cNvSpPr>
          <p:nvPr>
            <p:ph type="sldNum" sz="quarter" idx="4"/>
          </p:nvPr>
        </p:nvSpPr>
        <p:spPr>
          <a:xfrm>
            <a:off x="-1202701" y="6324603"/>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505046"/>
                </a:solidFill>
                <a:uFillTx/>
                <a:latin typeface="Calibri"/>
              </a:defRPr>
            </a:lvl1pPr>
          </a:lstStyle>
          <a:p>
            <a:pPr lvl="0"/>
            <a:fld id="{B6AF3FAE-8DB6-4E99-A32D-3F51D6DE0515}" type="slidenum">
              <a:t>‹Nr.›</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p:cNvSpPr txBox="1">
            <a:spLocks noGrp="1"/>
          </p:cNvSpPr>
          <p:nvPr>
            <p:ph type="ctrTitle"/>
          </p:nvPr>
        </p:nvSpPr>
        <p:spPr>
          <a:xfrm>
            <a:off x="-1777995" y="2596932"/>
            <a:ext cx="9144000" cy="2387598"/>
          </a:xfrm>
        </p:spPr>
        <p:txBody>
          <a:bodyPr/>
          <a:lstStyle/>
          <a:p>
            <a:pPr lvl="0"/>
            <a:r>
              <a:rPr lang="de-DE"/>
              <a:t>Gestikulaser</a:t>
            </a:r>
            <a:endParaRPr lang="en-GB"/>
          </a:p>
        </p:txBody>
      </p:sp>
      <p:sp>
        <p:nvSpPr>
          <p:cNvPr id="3" name="Untertitel 2"/>
          <p:cNvSpPr txBox="1">
            <a:spLocks noGrp="1"/>
          </p:cNvSpPr>
          <p:nvPr>
            <p:ph type="subTitle" idx="1"/>
          </p:nvPr>
        </p:nvSpPr>
        <p:spPr>
          <a:xfrm>
            <a:off x="944876" y="4945285"/>
            <a:ext cx="4145276" cy="1413351"/>
          </a:xfrm>
        </p:spPr>
        <p:txBody>
          <a:bodyPr anchorCtr="0"/>
          <a:lstStyle/>
          <a:p>
            <a:pPr lvl="0" algn="l"/>
            <a:r>
              <a:rPr lang="de-DE"/>
              <a:t>Ein Projekt im Rahmen des COSIMA-Wettbewerbs</a:t>
            </a:r>
            <a:endParaRPr lang="en-GB"/>
          </a:p>
        </p:txBody>
      </p:sp>
      <p:sp>
        <p:nvSpPr>
          <p:cNvPr id="4" name="Untertitel 2"/>
          <p:cNvSpPr txBox="1"/>
          <p:nvPr/>
        </p:nvSpPr>
        <p:spPr>
          <a:xfrm>
            <a:off x="944876" y="5855524"/>
            <a:ext cx="8503920" cy="1413351"/>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de-DE" sz="2400" b="0" i="0" u="none" strike="noStrike" kern="0" cap="none" spc="0" baseline="0">
                <a:solidFill>
                  <a:srgbClr val="FFFFFF"/>
                </a:solidFill>
                <a:uFillTx/>
                <a:latin typeface="Calibri"/>
              </a:rPr>
              <a:t>Christoph Behr, </a:t>
            </a:r>
            <a:r>
              <a:rPr lang="de-DE" sz="2400" b="0" i="0" u="none" strike="noStrike" kern="1200" cap="none" spc="0" baseline="0">
                <a:solidFill>
                  <a:srgbClr val="FFFFFF"/>
                </a:solidFill>
                <a:uFillTx/>
                <a:latin typeface="Calibri"/>
              </a:rPr>
              <a:t>Cailing Fu, Anna Pryadun, </a:t>
            </a:r>
            <a:r>
              <a:rPr lang="de-DE" sz="2400" b="0" i="0" u="none" strike="noStrike" kern="0" cap="none" spc="0" baseline="0">
                <a:solidFill>
                  <a:srgbClr val="FFFFFF"/>
                </a:solidFill>
                <a:uFillTx/>
                <a:latin typeface="Calibri"/>
              </a:rPr>
              <a:t>Daniel Wolff</a:t>
            </a:r>
            <a:endParaRPr lang="en-GB" sz="2400" b="0" i="0" u="none" strike="noStrike" kern="1200" cap="none" spc="0" baseline="0">
              <a:solidFill>
                <a:srgbClr val="FFFFFF"/>
              </a:solidFill>
              <a:uFillTx/>
              <a:latin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de-DE"/>
              <a:t>Anwendungsmöglichkeiten</a:t>
            </a:r>
          </a:p>
        </p:txBody>
      </p:sp>
      <p:sp>
        <p:nvSpPr>
          <p:cNvPr id="3" name="Inhaltsplatzhalter 3"/>
          <p:cNvSpPr txBox="1">
            <a:spLocks noGrp="1"/>
          </p:cNvSpPr>
          <p:nvPr>
            <p:ph idx="1"/>
          </p:nvPr>
        </p:nvSpPr>
        <p:spPr>
          <a:xfrm>
            <a:off x="2711625" y="1484784"/>
            <a:ext cx="8400512" cy="4824538"/>
          </a:xfrm>
        </p:spPr>
        <p:txBody>
          <a:bodyPr/>
          <a:lstStyle/>
          <a:p>
            <a:pPr lvl="0">
              <a:lnSpc>
                <a:spcPct val="80000"/>
              </a:lnSpc>
              <a:buNone/>
            </a:pPr>
            <a:r>
              <a:rPr lang="de-DE" sz="2400" dirty="0"/>
              <a:t>Anwendungen</a:t>
            </a:r>
          </a:p>
          <a:p>
            <a:pPr lvl="0">
              <a:lnSpc>
                <a:spcPct val="80000"/>
              </a:lnSpc>
              <a:buNone/>
            </a:pPr>
            <a:endParaRPr lang="de-DE" sz="2400" dirty="0"/>
          </a:p>
          <a:p>
            <a:pPr lvl="0">
              <a:lnSpc>
                <a:spcPct val="80000"/>
              </a:lnSpc>
            </a:pPr>
            <a:r>
              <a:rPr lang="de-DE" sz="2400" dirty="0"/>
              <a:t>Steuern eines ferngesteuerten Autos ohne Fernsteuerung</a:t>
            </a:r>
          </a:p>
          <a:p>
            <a:pPr lvl="0">
              <a:lnSpc>
                <a:spcPct val="80000"/>
              </a:lnSpc>
            </a:pPr>
            <a:r>
              <a:rPr lang="de-DE" sz="2400" dirty="0"/>
              <a:t>Vereinfachte Bedienung einer Laserharfe</a:t>
            </a:r>
          </a:p>
          <a:p>
            <a:pPr lvl="0">
              <a:lnSpc>
                <a:spcPct val="80000"/>
              </a:lnSpc>
            </a:pPr>
            <a:r>
              <a:rPr lang="de-DE" sz="2400" dirty="0"/>
              <a:t>Steuerung </a:t>
            </a:r>
            <a:r>
              <a:rPr lang="de-DE" sz="2400" dirty="0" smtClean="0"/>
              <a:t>einer Smart Home Einrichtung</a:t>
            </a:r>
          </a:p>
          <a:p>
            <a:pPr lvl="0">
              <a:lnSpc>
                <a:spcPct val="80000"/>
              </a:lnSpc>
            </a:pPr>
            <a:r>
              <a:rPr lang="de-DE" sz="2400" dirty="0" smtClean="0"/>
              <a:t>Nutzung des gesamten Körpers zur Erzeugung von Reflexionen (z.B. als Anwendung in einer Cave)</a:t>
            </a:r>
            <a:endParaRPr lang="de-DE" sz="2400" dirty="0"/>
          </a:p>
          <a:p>
            <a:pPr lvl="0">
              <a:lnSpc>
                <a:spcPct val="80000"/>
              </a:lnSpc>
            </a:pPr>
            <a:endParaRPr lang="de-DE" dirty="0"/>
          </a:p>
        </p:txBody>
      </p:sp>
    </p:spTree>
    <p:extLst>
      <p:ext uri="{BB962C8B-B14F-4D97-AF65-F5344CB8AC3E}">
        <p14:creationId xmlns:p14="http://schemas.microsoft.com/office/powerpoint/2010/main" val="2124442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de-DE" dirty="0" smtClean="0"/>
              <a:t>Sponsoren</a:t>
            </a:r>
            <a:endParaRPr lang="de-DE" dirty="0"/>
          </a:p>
        </p:txBody>
      </p:sp>
      <p:sp>
        <p:nvSpPr>
          <p:cNvPr id="3" name="Inhaltsplatzhalter 3"/>
          <p:cNvSpPr txBox="1">
            <a:spLocks noGrp="1"/>
          </p:cNvSpPr>
          <p:nvPr>
            <p:ph idx="1"/>
          </p:nvPr>
        </p:nvSpPr>
        <p:spPr>
          <a:xfrm>
            <a:off x="2711625" y="1089023"/>
            <a:ext cx="8400512" cy="5530438"/>
          </a:xfrm>
        </p:spPr>
        <p:txBody>
          <a:bodyPr/>
          <a:lstStyle/>
          <a:p>
            <a:pPr marL="0" lvl="0" indent="0">
              <a:lnSpc>
                <a:spcPct val="80000"/>
              </a:lnSpc>
              <a:buNone/>
            </a:pPr>
            <a:r>
              <a:rPr lang="de-DE" dirty="0" smtClean="0"/>
              <a:t>Wir danken unseren Sponsoren für die Unterstützung:</a:t>
            </a:r>
          </a:p>
          <a:p>
            <a:pPr lvl="0">
              <a:lnSpc>
                <a:spcPct val="80000"/>
              </a:lnSpc>
            </a:pPr>
            <a:endParaRPr lang="de-DE" dirty="0" smtClean="0"/>
          </a:p>
          <a:p>
            <a:pPr lvl="0">
              <a:lnSpc>
                <a:spcPct val="80000"/>
              </a:lnSpc>
            </a:pPr>
            <a:endParaRPr lang="de-DE" dirty="0"/>
          </a:p>
          <a:p>
            <a:pPr lvl="0">
              <a:lnSpc>
                <a:spcPct val="80000"/>
              </a:lnSpc>
            </a:pPr>
            <a:r>
              <a:rPr lang="de-DE" dirty="0" smtClean="0"/>
              <a:t>Würth Elektronik</a:t>
            </a:r>
          </a:p>
          <a:p>
            <a:pPr lvl="0">
              <a:lnSpc>
                <a:spcPct val="80000"/>
              </a:lnSpc>
            </a:pPr>
            <a:endParaRPr lang="de-DE" dirty="0" smtClean="0"/>
          </a:p>
          <a:p>
            <a:pPr lvl="0">
              <a:lnSpc>
                <a:spcPct val="80000"/>
              </a:lnSpc>
            </a:pPr>
            <a:endParaRPr lang="de-DE" dirty="0" smtClean="0"/>
          </a:p>
          <a:p>
            <a:pPr lvl="0">
              <a:lnSpc>
                <a:spcPct val="80000"/>
              </a:lnSpc>
            </a:pPr>
            <a:r>
              <a:rPr lang="de-DE" dirty="0" err="1" smtClean="0"/>
              <a:t>Aconity</a:t>
            </a:r>
            <a:r>
              <a:rPr lang="de-DE" dirty="0" smtClean="0"/>
              <a:t> 3D</a:t>
            </a:r>
            <a:endParaRPr lang="de-DE" dirty="0"/>
          </a:p>
          <a:p>
            <a:pPr lvl="0">
              <a:lnSpc>
                <a:spcPct val="80000"/>
              </a:lnSpc>
            </a:pPr>
            <a:endParaRPr lang="de-DE" dirty="0" smtClean="0"/>
          </a:p>
          <a:p>
            <a:pPr lvl="0">
              <a:lnSpc>
                <a:spcPct val="80000"/>
              </a:lnSpc>
            </a:pPr>
            <a:endParaRPr lang="de-DE" dirty="0" smtClean="0"/>
          </a:p>
          <a:p>
            <a:pPr lvl="0">
              <a:lnSpc>
                <a:spcPct val="80000"/>
              </a:lnSpc>
            </a:pPr>
            <a:r>
              <a:rPr lang="de-DE" dirty="0" smtClean="0"/>
              <a:t>Fraunhofer ILT</a:t>
            </a: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8016" y="2155582"/>
            <a:ext cx="2411895" cy="1101029"/>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064" y="3772304"/>
            <a:ext cx="3733800" cy="885825"/>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6048" y="4582170"/>
            <a:ext cx="2275830" cy="2275830"/>
          </a:xfrm>
          <a:prstGeom prst="rect">
            <a:avLst/>
          </a:prstGeom>
        </p:spPr>
      </p:pic>
    </p:spTree>
    <p:extLst>
      <p:ext uri="{BB962C8B-B14F-4D97-AF65-F5344CB8AC3E}">
        <p14:creationId xmlns:p14="http://schemas.microsoft.com/office/powerpoint/2010/main" val="2135079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noGrp="1"/>
          </p:cNvSpPr>
          <p:nvPr>
            <p:ph type="title" idx="4294967295"/>
          </p:nvPr>
        </p:nvSpPr>
        <p:spPr>
          <a:xfrm>
            <a:off x="2382076" y="-79379"/>
            <a:ext cx="10515600" cy="1325559"/>
          </a:xfrm>
        </p:spPr>
        <p:txBody>
          <a:bodyPr/>
          <a:lstStyle/>
          <a:p>
            <a:pPr lvl="0"/>
            <a:r>
              <a:rPr lang="de-DE" dirty="0" smtClean="0"/>
              <a:t>Motivation</a:t>
            </a:r>
            <a:endParaRPr lang="de-DE"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0379" y="1012853"/>
            <a:ext cx="2817743" cy="1072810"/>
          </a:xfrm>
          <a:prstGeom prst="rect">
            <a:avLst/>
          </a:prstGeom>
        </p:spPr>
      </p:pic>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413" y="4653208"/>
            <a:ext cx="3524250" cy="1762125"/>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3871" y="2725546"/>
            <a:ext cx="2360758" cy="1329359"/>
          </a:xfrm>
          <a:prstGeom prst="rect">
            <a:avLst/>
          </a:prstGeom>
        </p:spPr>
      </p:pic>
      <p:sp>
        <p:nvSpPr>
          <p:cNvPr id="7" name="Textfeld 6"/>
          <p:cNvSpPr txBox="1"/>
          <p:nvPr/>
        </p:nvSpPr>
        <p:spPr>
          <a:xfrm>
            <a:off x="2951922" y="1379543"/>
            <a:ext cx="3903826" cy="1785104"/>
          </a:xfrm>
          <a:prstGeom prst="rect">
            <a:avLst/>
          </a:prstGeom>
          <a:noFill/>
        </p:spPr>
        <p:txBody>
          <a:bodyPr wrap="none" rtlCol="0">
            <a:spAutoFit/>
          </a:bodyPr>
          <a:lstStyle/>
          <a:p>
            <a:r>
              <a:rPr lang="de-DE" sz="2000" dirty="0" smtClean="0"/>
              <a:t>Stand der Technik: </a:t>
            </a:r>
          </a:p>
          <a:p>
            <a:pPr marL="285750" indent="-285750">
              <a:buFont typeface="Arial" panose="020B0604020202020204" pitchFamily="34" charset="0"/>
              <a:buChar char="•"/>
            </a:pPr>
            <a:r>
              <a:rPr lang="de-DE" dirty="0" smtClean="0"/>
              <a:t>Gerätebasierte Gestensteuerung</a:t>
            </a:r>
          </a:p>
          <a:p>
            <a:pPr marL="742950" lvl="1" indent="-285750">
              <a:buFont typeface="Wingdings" panose="05000000000000000000" pitchFamily="2" charset="2"/>
              <a:buChar char="§"/>
            </a:pPr>
            <a:r>
              <a:rPr lang="de-DE" dirty="0" smtClean="0"/>
              <a:t>Sensorhandschuh</a:t>
            </a:r>
          </a:p>
          <a:p>
            <a:pPr marL="742950" lvl="1" indent="-285750">
              <a:buFont typeface="Wingdings" panose="05000000000000000000" pitchFamily="2" charset="2"/>
              <a:buChar char="§"/>
            </a:pPr>
            <a:r>
              <a:rPr lang="de-DE" dirty="0" smtClean="0"/>
              <a:t>Wii Controller</a:t>
            </a:r>
          </a:p>
          <a:p>
            <a:pPr marL="285750" indent="-285750">
              <a:buFont typeface="Arial" panose="020B0604020202020204" pitchFamily="34" charset="0"/>
              <a:buChar char="•"/>
            </a:pPr>
            <a:r>
              <a:rPr lang="de-DE" dirty="0" smtClean="0"/>
              <a:t>Kamerabasierte </a:t>
            </a:r>
            <a:r>
              <a:rPr lang="de-DE" dirty="0" err="1" smtClean="0"/>
              <a:t>gestensteuerung</a:t>
            </a:r>
            <a:endParaRPr lang="de-DE" dirty="0" smtClean="0"/>
          </a:p>
          <a:p>
            <a:pPr marL="742950" lvl="1" indent="-285750">
              <a:buFont typeface="Wingdings" panose="05000000000000000000" pitchFamily="2" charset="2"/>
              <a:buChar char="§"/>
            </a:pPr>
            <a:r>
              <a:rPr lang="de-DE" dirty="0"/>
              <a:t>Kinect Erweiterung für die </a:t>
            </a:r>
            <a:r>
              <a:rPr lang="de-DE" dirty="0" err="1"/>
              <a:t>XBox</a:t>
            </a:r>
            <a:endParaRPr lang="de-DE" dirty="0"/>
          </a:p>
        </p:txBody>
      </p:sp>
      <p:sp>
        <p:nvSpPr>
          <p:cNvPr id="6" name="Textfeld 5"/>
          <p:cNvSpPr txBox="1"/>
          <p:nvPr/>
        </p:nvSpPr>
        <p:spPr>
          <a:xfrm>
            <a:off x="2951922" y="4176154"/>
            <a:ext cx="3610338" cy="954107"/>
          </a:xfrm>
          <a:prstGeom prst="rect">
            <a:avLst/>
          </a:prstGeom>
          <a:noFill/>
        </p:spPr>
        <p:txBody>
          <a:bodyPr wrap="square" rtlCol="0">
            <a:spAutoFit/>
          </a:bodyPr>
          <a:lstStyle/>
          <a:p>
            <a:r>
              <a:rPr lang="de-DE" sz="2000" b="1" dirty="0" smtClean="0">
                <a:solidFill>
                  <a:srgbClr val="FF0000"/>
                </a:solidFill>
              </a:rPr>
              <a:t>Unser Ziel: </a:t>
            </a:r>
          </a:p>
          <a:p>
            <a:pPr marL="285750" indent="-285750">
              <a:buFont typeface="Arial" panose="020B0604020202020204" pitchFamily="34" charset="0"/>
              <a:buChar char="•"/>
            </a:pPr>
            <a:r>
              <a:rPr lang="de-DE" b="1" dirty="0" smtClean="0">
                <a:solidFill>
                  <a:srgbClr val="FF0000"/>
                </a:solidFill>
              </a:rPr>
              <a:t>Eine neue Art der Gestenerkennung einführen!</a:t>
            </a:r>
            <a:endParaRPr lang="de-DE" b="1" dirty="0">
              <a:solidFill>
                <a:srgbClr val="FF0000"/>
              </a:solidFill>
            </a:endParaRPr>
          </a:p>
        </p:txBody>
      </p:sp>
    </p:spTree>
    <p:extLst>
      <p:ext uri="{BB962C8B-B14F-4D97-AF65-F5344CB8AC3E}">
        <p14:creationId xmlns:p14="http://schemas.microsoft.com/office/powerpoint/2010/main" val="405345405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el 1"/>
          <p:cNvSpPr txBox="1">
            <a:spLocks noGrp="1"/>
          </p:cNvSpPr>
          <p:nvPr>
            <p:ph type="title"/>
          </p:nvPr>
        </p:nvSpPr>
        <p:spPr>
          <a:xfrm>
            <a:off x="2224085" y="-221934"/>
            <a:ext cx="10515600" cy="1325559"/>
          </a:xfrm>
        </p:spPr>
        <p:txBody>
          <a:bodyPr/>
          <a:lstStyle/>
          <a:p>
            <a:pPr lvl="0"/>
            <a:r>
              <a:rPr lang="de-DE" dirty="0" smtClean="0"/>
              <a:t>Der </a:t>
            </a:r>
            <a:r>
              <a:rPr lang="de-DE" dirty="0" err="1"/>
              <a:t>Gestikulaser</a:t>
            </a:r>
            <a:endParaRPr lang="en-GB" dirty="0"/>
          </a:p>
        </p:txBody>
      </p:sp>
      <p:pic>
        <p:nvPicPr>
          <p:cNvPr id="3" name="31300318_193942591402793_8736462134357000192_n"/>
          <p:cNvPicPr>
            <a:picLocks noGrp="1" noChangeAspect="1"/>
          </p:cNvPicPr>
          <p:nvPr>
            <p:ph idx="1"/>
          </p:nvPr>
        </p:nvPicPr>
        <p:blipFill>
          <a:blip r:embed="rId3"/>
          <a:stretch>
            <a:fillRect/>
          </a:stretch>
        </p:blipFill>
        <p:spPr>
          <a:xfrm>
            <a:off x="1100672" y="1397568"/>
            <a:ext cx="5202058" cy="5043263"/>
          </a:xfrm>
          <a:ln w="50804">
            <a:solidFill>
              <a:srgbClr val="FF8427"/>
            </a:solidFill>
            <a:prstDash val="solid"/>
          </a:ln>
          <a:effectLst>
            <a:outerShdw dist="38096" dir="2700000" algn="tl">
              <a:srgbClr val="000000">
                <a:alpha val="35000"/>
              </a:srgbClr>
            </a:outerShdw>
          </a:effectLst>
        </p:spPr>
      </p:pic>
      <p:sp>
        <p:nvSpPr>
          <p:cNvPr id="4" name="Inhaltsplatzhalter 3"/>
          <p:cNvSpPr txBox="1">
            <a:spLocks noGrp="1"/>
          </p:cNvSpPr>
          <p:nvPr>
            <p:ph idx="2"/>
          </p:nvPr>
        </p:nvSpPr>
        <p:spPr>
          <a:xfrm>
            <a:off x="6685278" y="1209504"/>
            <a:ext cx="4668524" cy="5231328"/>
          </a:xfrm>
        </p:spPr>
        <p:txBody>
          <a:bodyPr/>
          <a:lstStyle/>
          <a:p>
            <a:pPr marL="0" lvl="0" indent="0">
              <a:lnSpc>
                <a:spcPct val="70000"/>
              </a:lnSpc>
              <a:buNone/>
            </a:pPr>
            <a:endParaRPr lang="de-DE" sz="2600" dirty="0"/>
          </a:p>
          <a:p>
            <a:pPr marL="0" lvl="0" indent="0">
              <a:lnSpc>
                <a:spcPct val="70000"/>
              </a:lnSpc>
              <a:buNone/>
            </a:pPr>
            <a:r>
              <a:rPr lang="de-DE" sz="2600" dirty="0"/>
              <a:t>Wir wollen eine portable und vielfältig einsetzbare intelligente Gestensteuerung entwerfen.</a:t>
            </a:r>
          </a:p>
          <a:p>
            <a:pPr marL="0" lvl="0" indent="0">
              <a:lnSpc>
                <a:spcPct val="70000"/>
              </a:lnSpc>
              <a:buNone/>
            </a:pPr>
            <a:r>
              <a:rPr lang="de-DE" sz="2600" dirty="0"/>
              <a:t>Hierbei sollen verschiedene Gesten einer Hand durch das Auswerten von Reflexionsmustern erkannt und basierend auf der Geste bestimmte Aktionen an einem Endgerät gesteuert werden.</a:t>
            </a:r>
          </a:p>
          <a:p>
            <a:pPr marL="0" lvl="0" indent="0">
              <a:lnSpc>
                <a:spcPct val="70000"/>
              </a:lnSpc>
              <a:buNone/>
            </a:pPr>
            <a:r>
              <a:rPr lang="de-DE" sz="2600" dirty="0"/>
              <a:t>Durch die Verwendung eines Sensorhandschuhs zu Beginn der Inbetriebnahme, kann die Gestenerkennung individuell auf den Benutzer angepasst werden.</a:t>
            </a:r>
            <a:endParaRPr lang="en-GB" sz="2600" dirty="0">
              <a:solidFill>
                <a:srgbClr val="D9D9D9"/>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noGrp="1"/>
          </p:cNvSpPr>
          <p:nvPr>
            <p:ph type="title" idx="4294967295"/>
          </p:nvPr>
        </p:nvSpPr>
        <p:spPr>
          <a:xfrm>
            <a:off x="2382076" y="-79379"/>
            <a:ext cx="10515600" cy="1325559"/>
          </a:xfrm>
        </p:spPr>
        <p:txBody>
          <a:bodyPr/>
          <a:lstStyle/>
          <a:p>
            <a:pPr lvl="0"/>
            <a:r>
              <a:rPr lang="de-DE" dirty="0" err="1" smtClean="0"/>
              <a:t>Photoplatte</a:t>
            </a:r>
            <a:endParaRPr lang="de-DE" dirty="0"/>
          </a:p>
        </p:txBody>
      </p:sp>
      <p:sp>
        <p:nvSpPr>
          <p:cNvPr id="6" name="Textfeld 5"/>
          <p:cNvSpPr txBox="1"/>
          <p:nvPr/>
        </p:nvSpPr>
        <p:spPr>
          <a:xfrm>
            <a:off x="2986294" y="1061514"/>
            <a:ext cx="1773306" cy="369332"/>
          </a:xfrm>
          <a:prstGeom prst="rect">
            <a:avLst/>
          </a:prstGeom>
          <a:noFill/>
        </p:spPr>
        <p:txBody>
          <a:bodyPr wrap="none" rtlCol="0">
            <a:spAutoFit/>
          </a:bodyPr>
          <a:lstStyle/>
          <a:p>
            <a:r>
              <a:rPr lang="de-DE" dirty="0" err="1" smtClean="0"/>
              <a:t>Oktokommander</a:t>
            </a:r>
            <a:endParaRPr lang="de-DE" dirty="0" smtClean="0"/>
          </a:p>
        </p:txBody>
      </p:sp>
      <p:sp>
        <p:nvSpPr>
          <p:cNvPr id="8" name="Textfeld 7"/>
          <p:cNvSpPr txBox="1"/>
          <p:nvPr/>
        </p:nvSpPr>
        <p:spPr>
          <a:xfrm>
            <a:off x="9750784" y="1600298"/>
            <a:ext cx="1794979" cy="369332"/>
          </a:xfrm>
          <a:prstGeom prst="rect">
            <a:avLst/>
          </a:prstGeom>
          <a:noFill/>
        </p:spPr>
        <p:txBody>
          <a:bodyPr wrap="none" rtlCol="0">
            <a:spAutoFit/>
          </a:bodyPr>
          <a:lstStyle/>
          <a:p>
            <a:r>
              <a:rPr lang="de-DE" dirty="0" smtClean="0"/>
              <a:t>Detektor Module</a:t>
            </a:r>
          </a:p>
        </p:txBody>
      </p:sp>
      <p:cxnSp>
        <p:nvCxnSpPr>
          <p:cNvPr id="10" name="Gerade Verbindung mit Pfeil 9"/>
          <p:cNvCxnSpPr>
            <a:stCxn id="29" idx="2"/>
            <a:endCxn id="31" idx="1"/>
          </p:cNvCxnSpPr>
          <p:nvPr/>
        </p:nvCxnSpPr>
        <p:spPr>
          <a:xfrm>
            <a:off x="3872947" y="3695033"/>
            <a:ext cx="1981654" cy="13888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endCxn id="31" idx="3"/>
          </p:cNvCxnSpPr>
          <p:nvPr/>
        </p:nvCxnSpPr>
        <p:spPr>
          <a:xfrm flipH="1">
            <a:off x="8902601" y="3695033"/>
            <a:ext cx="1696002" cy="13888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6610058" y="2979585"/>
            <a:ext cx="1537087" cy="369332"/>
          </a:xfrm>
          <a:prstGeom prst="rect">
            <a:avLst/>
          </a:prstGeom>
          <a:noFill/>
        </p:spPr>
        <p:txBody>
          <a:bodyPr wrap="none" rtlCol="0">
            <a:spAutoFit/>
          </a:bodyPr>
          <a:lstStyle/>
          <a:p>
            <a:r>
              <a:rPr lang="de-DE" dirty="0" err="1" smtClean="0"/>
              <a:t>Photoplatte</a:t>
            </a:r>
            <a:r>
              <a:rPr lang="de-DE" dirty="0" smtClean="0"/>
              <a:t> </a:t>
            </a:r>
            <a:r>
              <a:rPr lang="de-DE" dirty="0" smtClean="0">
                <a:sym typeface="Wingdings" panose="05000000000000000000" pitchFamily="2" charset="2"/>
              </a:rPr>
              <a:t></a:t>
            </a:r>
            <a:endParaRPr lang="de-DE" dirty="0"/>
          </a:p>
        </p:txBody>
      </p:sp>
      <p:pic>
        <p:nvPicPr>
          <p:cNvPr id="29" name="Grafik 28"/>
          <p:cNvPicPr>
            <a:picLocks noChangeAspect="1"/>
          </p:cNvPicPr>
          <p:nvPr/>
        </p:nvPicPr>
        <p:blipFill>
          <a:blip r:embed="rId3"/>
          <a:stretch>
            <a:fillRect/>
          </a:stretch>
        </p:blipFill>
        <p:spPr>
          <a:xfrm>
            <a:off x="2629934" y="1409033"/>
            <a:ext cx="2486025" cy="2286000"/>
          </a:xfrm>
          <a:prstGeom prst="rect">
            <a:avLst/>
          </a:prstGeom>
        </p:spPr>
      </p:pic>
      <p:pic>
        <p:nvPicPr>
          <p:cNvPr id="31" name="Grafik 30"/>
          <p:cNvPicPr>
            <a:picLocks noChangeAspect="1"/>
          </p:cNvPicPr>
          <p:nvPr/>
        </p:nvPicPr>
        <p:blipFill>
          <a:blip r:embed="rId4"/>
          <a:stretch>
            <a:fillRect/>
          </a:stretch>
        </p:blipFill>
        <p:spPr>
          <a:xfrm>
            <a:off x="5854601" y="3612317"/>
            <a:ext cx="3048000" cy="2943225"/>
          </a:xfrm>
          <a:prstGeom prst="rect">
            <a:avLst/>
          </a:prstGeom>
        </p:spPr>
      </p:pic>
      <p:sp>
        <p:nvSpPr>
          <p:cNvPr id="33" name="Trapezoid 32"/>
          <p:cNvSpPr/>
          <p:nvPr/>
        </p:nvSpPr>
        <p:spPr>
          <a:xfrm rot="16200000">
            <a:off x="9788347" y="2086001"/>
            <a:ext cx="1592626" cy="1392513"/>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4" name="Grafik 33"/>
          <p:cNvPicPr>
            <a:picLocks noChangeAspect="1"/>
          </p:cNvPicPr>
          <p:nvPr/>
        </p:nvPicPr>
        <p:blipFill>
          <a:blip r:embed="rId5"/>
          <a:stretch>
            <a:fillRect/>
          </a:stretch>
        </p:blipFill>
        <p:spPr>
          <a:xfrm>
            <a:off x="10796854" y="2247612"/>
            <a:ext cx="294715" cy="326749"/>
          </a:xfrm>
          <a:prstGeom prst="rect">
            <a:avLst/>
          </a:prstGeom>
        </p:spPr>
      </p:pic>
      <p:pic>
        <p:nvPicPr>
          <p:cNvPr id="35" name="Grafik 34"/>
          <p:cNvPicPr>
            <a:picLocks noChangeAspect="1"/>
          </p:cNvPicPr>
          <p:nvPr/>
        </p:nvPicPr>
        <p:blipFill>
          <a:blip r:embed="rId5"/>
          <a:stretch>
            <a:fillRect/>
          </a:stretch>
        </p:blipFill>
        <p:spPr>
          <a:xfrm>
            <a:off x="10173487" y="2410986"/>
            <a:ext cx="276786" cy="306871"/>
          </a:xfrm>
          <a:prstGeom prst="rect">
            <a:avLst/>
          </a:prstGeom>
        </p:spPr>
      </p:pic>
      <p:pic>
        <p:nvPicPr>
          <p:cNvPr id="36" name="Grafik 35"/>
          <p:cNvPicPr>
            <a:picLocks noChangeAspect="1"/>
          </p:cNvPicPr>
          <p:nvPr/>
        </p:nvPicPr>
        <p:blipFill>
          <a:blip r:embed="rId5"/>
          <a:stretch>
            <a:fillRect/>
          </a:stretch>
        </p:blipFill>
        <p:spPr>
          <a:xfrm>
            <a:off x="10811275" y="3083110"/>
            <a:ext cx="265872" cy="294771"/>
          </a:xfrm>
          <a:prstGeom prst="rect">
            <a:avLst/>
          </a:prstGeom>
        </p:spPr>
      </p:pic>
      <p:pic>
        <p:nvPicPr>
          <p:cNvPr id="37" name="Grafik 36"/>
          <p:cNvPicPr>
            <a:picLocks noChangeAspect="1"/>
          </p:cNvPicPr>
          <p:nvPr/>
        </p:nvPicPr>
        <p:blipFill>
          <a:blip r:embed="rId5"/>
          <a:stretch>
            <a:fillRect/>
          </a:stretch>
        </p:blipFill>
        <p:spPr>
          <a:xfrm>
            <a:off x="10204235" y="2957715"/>
            <a:ext cx="246038" cy="272781"/>
          </a:xfrm>
          <a:prstGeom prst="rect">
            <a:avLst/>
          </a:prstGeom>
        </p:spPr>
      </p:pic>
      <p:cxnSp>
        <p:nvCxnSpPr>
          <p:cNvPr id="38" name="Gerader Verbinder 37"/>
          <p:cNvCxnSpPr/>
          <p:nvPr/>
        </p:nvCxnSpPr>
        <p:spPr>
          <a:xfrm>
            <a:off x="9711004" y="2564421"/>
            <a:ext cx="3379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9711004" y="2717857"/>
            <a:ext cx="3379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9711004" y="2810892"/>
            <a:ext cx="33793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a:xfrm>
            <a:off x="9711004" y="2957715"/>
            <a:ext cx="33793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07455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noGrp="1"/>
          </p:cNvSpPr>
          <p:nvPr>
            <p:ph type="title" idx="4294967295"/>
          </p:nvPr>
        </p:nvSpPr>
        <p:spPr>
          <a:xfrm>
            <a:off x="2372137" y="-134045"/>
            <a:ext cx="10515600" cy="1325559"/>
          </a:xfrm>
        </p:spPr>
        <p:txBody>
          <a:bodyPr/>
          <a:lstStyle/>
          <a:p>
            <a:pPr lvl="0"/>
            <a:r>
              <a:rPr lang="de-DE" dirty="0" err="1" smtClean="0"/>
              <a:t>Oktokommander</a:t>
            </a:r>
            <a:endParaRPr lang="de-DE" dirty="0"/>
          </a:p>
        </p:txBody>
      </p:sp>
      <p:pic>
        <p:nvPicPr>
          <p:cNvPr id="4" name="Grafik 3"/>
          <p:cNvPicPr>
            <a:picLocks noChangeAspect="1"/>
          </p:cNvPicPr>
          <p:nvPr/>
        </p:nvPicPr>
        <p:blipFill>
          <a:blip r:embed="rId3"/>
          <a:stretch>
            <a:fillRect/>
          </a:stretch>
        </p:blipFill>
        <p:spPr>
          <a:xfrm>
            <a:off x="2843209" y="1246180"/>
            <a:ext cx="4152900" cy="2438400"/>
          </a:xfrm>
          <a:prstGeom prst="rect">
            <a:avLst/>
          </a:prstGeom>
        </p:spPr>
      </p:pic>
      <p:pic>
        <p:nvPicPr>
          <p:cNvPr id="9" name="Grafik 8"/>
          <p:cNvPicPr>
            <a:picLocks noChangeAspect="1"/>
          </p:cNvPicPr>
          <p:nvPr/>
        </p:nvPicPr>
        <p:blipFill>
          <a:blip r:embed="rId4"/>
          <a:stretch>
            <a:fillRect/>
          </a:stretch>
        </p:blipFill>
        <p:spPr>
          <a:xfrm>
            <a:off x="7245625" y="1551941"/>
            <a:ext cx="4701209" cy="4758454"/>
          </a:xfrm>
          <a:prstGeom prst="rect">
            <a:avLst/>
          </a:prstGeom>
        </p:spPr>
      </p:pic>
      <p:sp>
        <p:nvSpPr>
          <p:cNvPr id="14" name="Textfeld 13"/>
          <p:cNvSpPr txBox="1"/>
          <p:nvPr/>
        </p:nvSpPr>
        <p:spPr>
          <a:xfrm>
            <a:off x="8670290" y="1034181"/>
            <a:ext cx="1415837" cy="369332"/>
          </a:xfrm>
          <a:prstGeom prst="rect">
            <a:avLst/>
          </a:prstGeom>
          <a:noFill/>
        </p:spPr>
        <p:txBody>
          <a:bodyPr wrap="none" rtlCol="0">
            <a:spAutoFit/>
          </a:bodyPr>
          <a:lstStyle/>
          <a:p>
            <a:r>
              <a:rPr lang="de-DE" dirty="0" err="1" smtClean="0"/>
              <a:t>Prinzipskizze</a:t>
            </a:r>
            <a:endParaRPr lang="de-DE" dirty="0"/>
          </a:p>
        </p:txBody>
      </p:sp>
      <p:sp>
        <p:nvSpPr>
          <p:cNvPr id="15" name="Textfeld 14"/>
          <p:cNvSpPr txBox="1"/>
          <p:nvPr/>
        </p:nvSpPr>
        <p:spPr>
          <a:xfrm>
            <a:off x="3519895" y="1006848"/>
            <a:ext cx="2348785" cy="369332"/>
          </a:xfrm>
          <a:prstGeom prst="rect">
            <a:avLst/>
          </a:prstGeom>
          <a:noFill/>
        </p:spPr>
        <p:txBody>
          <a:bodyPr wrap="none" rtlCol="0">
            <a:spAutoFit/>
          </a:bodyPr>
          <a:lstStyle/>
          <a:p>
            <a:r>
              <a:rPr lang="de-DE" dirty="0" err="1" smtClean="0"/>
              <a:t>Oktokommander</a:t>
            </a:r>
            <a:r>
              <a:rPr lang="de-DE" dirty="0" smtClean="0"/>
              <a:t> Offen</a:t>
            </a:r>
            <a:endParaRPr lang="de-DE" dirty="0"/>
          </a:p>
        </p:txBody>
      </p:sp>
      <p:cxnSp>
        <p:nvCxnSpPr>
          <p:cNvPr id="20" name="Gerader Verbinder 19"/>
          <p:cNvCxnSpPr/>
          <p:nvPr/>
        </p:nvCxnSpPr>
        <p:spPr>
          <a:xfrm flipV="1">
            <a:off x="5367130" y="2693504"/>
            <a:ext cx="1073427" cy="99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92609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noGrp="1"/>
          </p:cNvSpPr>
          <p:nvPr>
            <p:ph type="title" idx="4294967295"/>
          </p:nvPr>
        </p:nvSpPr>
        <p:spPr>
          <a:xfrm>
            <a:off x="2382076" y="-79379"/>
            <a:ext cx="10515600" cy="1325559"/>
          </a:xfrm>
        </p:spPr>
        <p:txBody>
          <a:bodyPr/>
          <a:lstStyle/>
          <a:p>
            <a:pPr lvl="0"/>
            <a:r>
              <a:rPr lang="de-DE" dirty="0" smtClean="0"/>
              <a:t>Detektor Modul</a:t>
            </a:r>
            <a:endParaRPr lang="de-DE" dirty="0"/>
          </a:p>
        </p:txBody>
      </p:sp>
      <p:sp>
        <p:nvSpPr>
          <p:cNvPr id="8" name="Textfeld 7"/>
          <p:cNvSpPr txBox="1"/>
          <p:nvPr/>
        </p:nvSpPr>
        <p:spPr>
          <a:xfrm>
            <a:off x="2946337" y="1560542"/>
            <a:ext cx="2224583" cy="369332"/>
          </a:xfrm>
          <a:prstGeom prst="rect">
            <a:avLst/>
          </a:prstGeom>
          <a:noFill/>
        </p:spPr>
        <p:txBody>
          <a:bodyPr wrap="none" rtlCol="0">
            <a:spAutoFit/>
          </a:bodyPr>
          <a:lstStyle/>
          <a:p>
            <a:r>
              <a:rPr lang="de-DE" dirty="0" smtClean="0"/>
              <a:t>Detektor Modul offen</a:t>
            </a:r>
          </a:p>
        </p:txBody>
      </p:sp>
      <p:sp>
        <p:nvSpPr>
          <p:cNvPr id="4" name="Textfeld 3"/>
          <p:cNvSpPr txBox="1"/>
          <p:nvPr/>
        </p:nvSpPr>
        <p:spPr>
          <a:xfrm>
            <a:off x="8656983" y="1565441"/>
            <a:ext cx="1362937" cy="369332"/>
          </a:xfrm>
          <a:prstGeom prst="rect">
            <a:avLst/>
          </a:prstGeom>
          <a:noFill/>
        </p:spPr>
        <p:txBody>
          <a:bodyPr wrap="none" rtlCol="0">
            <a:spAutoFit/>
          </a:bodyPr>
          <a:lstStyle/>
          <a:p>
            <a:r>
              <a:rPr lang="de-DE" dirty="0" err="1" smtClean="0"/>
              <a:t>Prinzipskizze</a:t>
            </a:r>
            <a:endParaRPr lang="de-DE" dirty="0"/>
          </a:p>
        </p:txBody>
      </p:sp>
      <p:sp>
        <p:nvSpPr>
          <p:cNvPr id="5" name="Trapezoid 4"/>
          <p:cNvSpPr/>
          <p:nvPr/>
        </p:nvSpPr>
        <p:spPr>
          <a:xfrm rot="16200000">
            <a:off x="8545854" y="1833965"/>
            <a:ext cx="3031719" cy="3014872"/>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p:cNvPicPr>
            <a:picLocks noChangeAspect="1"/>
          </p:cNvPicPr>
          <p:nvPr/>
        </p:nvPicPr>
        <p:blipFill>
          <a:blip r:embed="rId3"/>
          <a:stretch>
            <a:fillRect/>
          </a:stretch>
        </p:blipFill>
        <p:spPr>
          <a:xfrm>
            <a:off x="3892709" y="2520005"/>
            <a:ext cx="294715" cy="326749"/>
          </a:xfrm>
          <a:prstGeom prst="rect">
            <a:avLst/>
          </a:prstGeom>
        </p:spPr>
      </p:pic>
      <p:pic>
        <p:nvPicPr>
          <p:cNvPr id="13" name="Grafik 12"/>
          <p:cNvPicPr>
            <a:picLocks noChangeAspect="1"/>
          </p:cNvPicPr>
          <p:nvPr/>
        </p:nvPicPr>
        <p:blipFill>
          <a:blip r:embed="rId3"/>
          <a:stretch>
            <a:fillRect/>
          </a:stretch>
        </p:blipFill>
        <p:spPr>
          <a:xfrm>
            <a:off x="3269342" y="2683379"/>
            <a:ext cx="276786" cy="306871"/>
          </a:xfrm>
          <a:prstGeom prst="rect">
            <a:avLst/>
          </a:prstGeom>
        </p:spPr>
      </p:pic>
      <p:pic>
        <p:nvPicPr>
          <p:cNvPr id="14" name="Grafik 13"/>
          <p:cNvPicPr>
            <a:picLocks noChangeAspect="1"/>
          </p:cNvPicPr>
          <p:nvPr/>
        </p:nvPicPr>
        <p:blipFill>
          <a:blip r:embed="rId3"/>
          <a:stretch>
            <a:fillRect/>
          </a:stretch>
        </p:blipFill>
        <p:spPr>
          <a:xfrm>
            <a:off x="3907130" y="3355503"/>
            <a:ext cx="265872" cy="294771"/>
          </a:xfrm>
          <a:prstGeom prst="rect">
            <a:avLst/>
          </a:prstGeom>
        </p:spPr>
      </p:pic>
      <p:pic>
        <p:nvPicPr>
          <p:cNvPr id="15" name="Grafik 14"/>
          <p:cNvPicPr>
            <a:picLocks noChangeAspect="1"/>
          </p:cNvPicPr>
          <p:nvPr/>
        </p:nvPicPr>
        <p:blipFill>
          <a:blip r:embed="rId3"/>
          <a:stretch>
            <a:fillRect/>
          </a:stretch>
        </p:blipFill>
        <p:spPr>
          <a:xfrm>
            <a:off x="3300090" y="3230108"/>
            <a:ext cx="246038" cy="272781"/>
          </a:xfrm>
          <a:prstGeom prst="rect">
            <a:avLst/>
          </a:prstGeom>
        </p:spPr>
      </p:pic>
      <p:cxnSp>
        <p:nvCxnSpPr>
          <p:cNvPr id="17" name="Gerader Verbinder 16"/>
          <p:cNvCxnSpPr/>
          <p:nvPr/>
        </p:nvCxnSpPr>
        <p:spPr>
          <a:xfrm>
            <a:off x="2806859" y="2836814"/>
            <a:ext cx="3379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806859" y="2990250"/>
            <a:ext cx="3379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a:off x="2806859" y="3083285"/>
            <a:ext cx="33793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a:off x="2806859" y="3230108"/>
            <a:ext cx="33793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7" name="Trapezoid 26"/>
          <p:cNvSpPr/>
          <p:nvPr/>
        </p:nvSpPr>
        <p:spPr>
          <a:xfrm rot="5400000">
            <a:off x="4285819" y="2382576"/>
            <a:ext cx="1649896" cy="1401417"/>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p:nvSpPr>
        <p:spPr>
          <a:xfrm>
            <a:off x="4578575" y="2843660"/>
            <a:ext cx="1137171" cy="276999"/>
          </a:xfrm>
          <a:prstGeom prst="rect">
            <a:avLst/>
          </a:prstGeom>
          <a:noFill/>
        </p:spPr>
        <p:txBody>
          <a:bodyPr wrap="none" rtlCol="0">
            <a:spAutoFit/>
          </a:bodyPr>
          <a:lstStyle/>
          <a:p>
            <a:r>
              <a:rPr lang="de-DE" sz="1200" b="1" dirty="0" smtClean="0"/>
              <a:t>I2c multiplexer</a:t>
            </a:r>
            <a:endParaRPr lang="de-DE" sz="1200" b="1" dirty="0"/>
          </a:p>
        </p:txBody>
      </p:sp>
      <p:sp>
        <p:nvSpPr>
          <p:cNvPr id="23" name="Rechteck 22"/>
          <p:cNvSpPr/>
          <p:nvPr/>
        </p:nvSpPr>
        <p:spPr>
          <a:xfrm>
            <a:off x="4554663" y="2846754"/>
            <a:ext cx="1111266" cy="2819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Trapezoid 31"/>
          <p:cNvSpPr/>
          <p:nvPr/>
        </p:nvSpPr>
        <p:spPr>
          <a:xfrm rot="16200000">
            <a:off x="2851586" y="2382576"/>
            <a:ext cx="1649896" cy="1401417"/>
          </a:xfrm>
          <a:prstGeom prst="trapezoi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3" name="Gerader Verbinder 32"/>
          <p:cNvCxnSpPr/>
          <p:nvPr/>
        </p:nvCxnSpPr>
        <p:spPr>
          <a:xfrm>
            <a:off x="8385311" y="3070555"/>
            <a:ext cx="1213248" cy="127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8385311" y="3176318"/>
            <a:ext cx="12609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a:endCxn id="42" idx="1"/>
          </p:cNvCxnSpPr>
          <p:nvPr/>
        </p:nvCxnSpPr>
        <p:spPr>
          <a:xfrm>
            <a:off x="8385311" y="3269353"/>
            <a:ext cx="1260946" cy="2085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a:xfrm>
            <a:off x="8385311" y="3384453"/>
            <a:ext cx="1260946" cy="125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8" name="Flussdiagramm: Zusammenführung 37"/>
          <p:cNvSpPr/>
          <p:nvPr/>
        </p:nvSpPr>
        <p:spPr>
          <a:xfrm>
            <a:off x="9040277" y="2725225"/>
            <a:ext cx="298174" cy="304503"/>
          </a:xfrm>
          <a:prstGeom prst="flowChartSummingJuncti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Flussdiagramm: Zusammenführung 38"/>
          <p:cNvSpPr/>
          <p:nvPr/>
        </p:nvSpPr>
        <p:spPr>
          <a:xfrm>
            <a:off x="10974077" y="4092555"/>
            <a:ext cx="298174" cy="304503"/>
          </a:xfrm>
          <a:prstGeom prst="flowChartSummingJuncti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Flussdiagramm: Zusammenführung 39"/>
          <p:cNvSpPr/>
          <p:nvPr/>
        </p:nvSpPr>
        <p:spPr>
          <a:xfrm>
            <a:off x="9040277" y="3561170"/>
            <a:ext cx="298174" cy="304503"/>
          </a:xfrm>
          <a:prstGeom prst="flowChartSummingJuncti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Flussdiagramm: Zusammenführung 40"/>
          <p:cNvSpPr/>
          <p:nvPr/>
        </p:nvSpPr>
        <p:spPr>
          <a:xfrm>
            <a:off x="11049640" y="2260441"/>
            <a:ext cx="298174" cy="304503"/>
          </a:xfrm>
          <a:prstGeom prst="flowChartSummingJuncti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feld 41"/>
          <p:cNvSpPr txBox="1"/>
          <p:nvPr/>
        </p:nvSpPr>
        <p:spPr>
          <a:xfrm>
            <a:off x="9646257" y="3151703"/>
            <a:ext cx="1137171" cy="276999"/>
          </a:xfrm>
          <a:prstGeom prst="rect">
            <a:avLst/>
          </a:prstGeom>
          <a:noFill/>
        </p:spPr>
        <p:txBody>
          <a:bodyPr wrap="none" rtlCol="0">
            <a:spAutoFit/>
          </a:bodyPr>
          <a:lstStyle/>
          <a:p>
            <a:r>
              <a:rPr lang="de-DE" sz="1200" b="1" dirty="0" smtClean="0"/>
              <a:t>I2c multiplexer</a:t>
            </a:r>
            <a:endParaRPr lang="de-DE" sz="1200" b="1" dirty="0"/>
          </a:p>
        </p:txBody>
      </p:sp>
      <p:sp>
        <p:nvSpPr>
          <p:cNvPr id="43" name="Rechteck 42"/>
          <p:cNvSpPr/>
          <p:nvPr/>
        </p:nvSpPr>
        <p:spPr>
          <a:xfrm>
            <a:off x="9622345" y="3029729"/>
            <a:ext cx="1111266" cy="40706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5" name="Gerader Verbinder 44"/>
          <p:cNvCxnSpPr>
            <a:endCxn id="43" idx="0"/>
          </p:cNvCxnSpPr>
          <p:nvPr/>
        </p:nvCxnSpPr>
        <p:spPr>
          <a:xfrm>
            <a:off x="9346075" y="2809548"/>
            <a:ext cx="831903" cy="22018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a:stCxn id="40" idx="6"/>
          </p:cNvCxnSpPr>
          <p:nvPr/>
        </p:nvCxnSpPr>
        <p:spPr>
          <a:xfrm flipV="1">
            <a:off x="9338451" y="3442603"/>
            <a:ext cx="460206" cy="27081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a:stCxn id="41" idx="3"/>
          </p:cNvCxnSpPr>
          <p:nvPr/>
        </p:nvCxnSpPr>
        <p:spPr>
          <a:xfrm flipH="1">
            <a:off x="10733611" y="2520351"/>
            <a:ext cx="359696" cy="65596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a:stCxn id="39" idx="1"/>
          </p:cNvCxnSpPr>
          <p:nvPr/>
        </p:nvCxnSpPr>
        <p:spPr>
          <a:xfrm flipH="1" flipV="1">
            <a:off x="10677178" y="3462384"/>
            <a:ext cx="340566" cy="67476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62" name="Pfeil nach links 61"/>
          <p:cNvSpPr/>
          <p:nvPr/>
        </p:nvSpPr>
        <p:spPr>
          <a:xfrm>
            <a:off x="7732868" y="2964849"/>
            <a:ext cx="506896" cy="325354"/>
          </a:xfrm>
          <a:prstGeom prst="lef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Textfeld 62"/>
          <p:cNvSpPr txBox="1"/>
          <p:nvPr/>
        </p:nvSpPr>
        <p:spPr>
          <a:xfrm>
            <a:off x="7416141" y="3322908"/>
            <a:ext cx="1072730" cy="246221"/>
          </a:xfrm>
          <a:prstGeom prst="rect">
            <a:avLst/>
          </a:prstGeom>
          <a:noFill/>
        </p:spPr>
        <p:txBody>
          <a:bodyPr wrap="none" rtlCol="0">
            <a:spAutoFit/>
          </a:bodyPr>
          <a:lstStyle/>
          <a:p>
            <a:r>
              <a:rPr lang="de-DE" sz="1000" dirty="0" err="1" smtClean="0"/>
              <a:t>Oktokommander</a:t>
            </a:r>
            <a:endParaRPr lang="de-DE" sz="1000" dirty="0"/>
          </a:p>
        </p:txBody>
      </p:sp>
    </p:spTree>
    <p:extLst>
      <p:ext uri="{BB962C8B-B14F-4D97-AF65-F5344CB8AC3E}">
        <p14:creationId xmlns:p14="http://schemas.microsoft.com/office/powerpoint/2010/main" val="360407020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pic>
        <p:nvPicPr>
          <p:cNvPr id="2" name="Grafik 11"/>
          <p:cNvPicPr>
            <a:picLocks noChangeAspect="1"/>
          </p:cNvPicPr>
          <p:nvPr/>
        </p:nvPicPr>
        <p:blipFill>
          <a:blip r:embed="rId3"/>
          <a:stretch>
            <a:fillRect/>
          </a:stretch>
        </p:blipFill>
        <p:spPr>
          <a:xfrm>
            <a:off x="10063813" y="1126906"/>
            <a:ext cx="2128192" cy="1865961"/>
          </a:xfrm>
          <a:prstGeom prst="rect">
            <a:avLst/>
          </a:prstGeom>
          <a:noFill/>
          <a:ln cap="flat">
            <a:noFill/>
          </a:ln>
        </p:spPr>
      </p:pic>
      <p:pic>
        <p:nvPicPr>
          <p:cNvPr id="3" name="Grafik 8"/>
          <p:cNvPicPr>
            <a:picLocks noChangeAspect="1"/>
          </p:cNvPicPr>
          <p:nvPr/>
        </p:nvPicPr>
        <p:blipFill>
          <a:blip r:embed="rId4"/>
          <a:stretch>
            <a:fillRect/>
          </a:stretch>
        </p:blipFill>
        <p:spPr>
          <a:xfrm>
            <a:off x="2207571" y="1455843"/>
            <a:ext cx="8052197" cy="5064971"/>
          </a:xfrm>
          <a:prstGeom prst="rect">
            <a:avLst/>
          </a:prstGeom>
          <a:noFill/>
          <a:ln cap="flat">
            <a:noFill/>
          </a:ln>
        </p:spPr>
      </p:pic>
      <p:sp>
        <p:nvSpPr>
          <p:cNvPr id="4" name="Titel 1"/>
          <p:cNvSpPr txBox="1">
            <a:spLocks noGrp="1"/>
          </p:cNvSpPr>
          <p:nvPr>
            <p:ph type="title" idx="4294967295"/>
          </p:nvPr>
        </p:nvSpPr>
        <p:spPr>
          <a:xfrm>
            <a:off x="2382076" y="-79379"/>
            <a:ext cx="10515600" cy="1325559"/>
          </a:xfrm>
        </p:spPr>
        <p:txBody>
          <a:bodyPr/>
          <a:lstStyle/>
          <a:p>
            <a:pPr lvl="0"/>
            <a:r>
              <a:rPr lang="de-DE"/>
              <a:t>Anlernphase</a:t>
            </a:r>
          </a:p>
        </p:txBody>
      </p:sp>
      <p:sp>
        <p:nvSpPr>
          <p:cNvPr id="5" name="Ovale Legende 17"/>
          <p:cNvSpPr/>
          <p:nvPr/>
        </p:nvSpPr>
        <p:spPr>
          <a:xfrm>
            <a:off x="1422376" y="1576672"/>
            <a:ext cx="2294860" cy="1152134"/>
          </a:xfrm>
          <a:custGeom>
            <a:avLst>
              <a:gd name="f0" fmla="val 19488"/>
              <a:gd name="f1" fmla="val 24263"/>
            </a:avLst>
            <a:gdLst>
              <a:gd name="f2" fmla="val 21600000"/>
              <a:gd name="f3" fmla="val 10800000"/>
              <a:gd name="f4" fmla="val 5400000"/>
              <a:gd name="f5" fmla="val 180"/>
              <a:gd name="f6" fmla="val w"/>
              <a:gd name="f7" fmla="val h"/>
              <a:gd name="f8" fmla="val 0"/>
              <a:gd name="f9" fmla="val 21600"/>
              <a:gd name="f10" fmla="*/ 5419351 1 1725033"/>
              <a:gd name="f11" fmla="val 2147483647"/>
              <a:gd name="f12" fmla="min 0 21600"/>
              <a:gd name="f13" fmla="max 0 21600"/>
              <a:gd name="f14" fmla="val -2147483647"/>
              <a:gd name="f15" fmla="+- 0 0 0"/>
              <a:gd name="f16" fmla="+- 0 0 180"/>
              <a:gd name="f17" fmla="+- 0 0 -194"/>
              <a:gd name="f18" fmla="*/ f6 1 21600"/>
              <a:gd name="f19" fmla="*/ f7 1 21600"/>
              <a:gd name="f20" fmla="*/ f10 1 180"/>
              <a:gd name="f21" fmla="+- f13 0 f12"/>
              <a:gd name="f22" fmla="+- f9 0 f8"/>
              <a:gd name="f23" fmla="pin -2147483647 f0 2147483647"/>
              <a:gd name="f24" fmla="pin -2147483647 f1 2147483647"/>
              <a:gd name="f25" fmla="*/ f15 f3 1"/>
              <a:gd name="f26" fmla="*/ f16 f3 1"/>
              <a:gd name="f27" fmla="*/ f17 f3 1"/>
              <a:gd name="f28" fmla="val f23"/>
              <a:gd name="f29" fmla="val f24"/>
              <a:gd name="f30" fmla="*/ f21 1 2"/>
              <a:gd name="f31" fmla="*/ f22 1 21600"/>
              <a:gd name="f32" fmla="*/ f23 f18 1"/>
              <a:gd name="f33" fmla="*/ f24 f19 1"/>
              <a:gd name="f34" fmla="*/ f25 1 f5"/>
              <a:gd name="f35" fmla="*/ f26 1 f5"/>
              <a:gd name="f36" fmla="*/ f27 1 f5"/>
              <a:gd name="f37" fmla="+- f28 0 10800"/>
              <a:gd name="f38" fmla="+- f29 0 10800"/>
              <a:gd name="f39" fmla="+- f12 f30 0"/>
              <a:gd name="f40" fmla="*/ f30 f30 1"/>
              <a:gd name="f41" fmla="*/ 3200 f31 1"/>
              <a:gd name="f42" fmla="*/ 18400 f31 1"/>
              <a:gd name="f43" fmla="*/ 3160 f31 1"/>
              <a:gd name="f44" fmla="*/ 18440 f31 1"/>
              <a:gd name="f45" fmla="+- f34 0 f4"/>
              <a:gd name="f46" fmla="+- f35 0 f4"/>
              <a:gd name="f47" fmla="+- f36 0 f4"/>
              <a:gd name="f48" fmla="*/ f37 f37 1"/>
              <a:gd name="f49" fmla="*/ f38 f38 1"/>
              <a:gd name="f50" fmla="+- 0 0 f38"/>
              <a:gd name="f51" fmla="+- 0 0 f37"/>
              <a:gd name="f52" fmla="*/ f43 1 f31"/>
              <a:gd name="f53" fmla="*/ f44 1 f31"/>
              <a:gd name="f54" fmla="*/ f41 1 f31"/>
              <a:gd name="f55" fmla="*/ f42 1 f31"/>
              <a:gd name="f56" fmla="+- f48 f49 0"/>
              <a:gd name="f57" fmla="+- 0 0 f50"/>
              <a:gd name="f58" fmla="+- 0 0 f51"/>
              <a:gd name="f59" fmla="*/ f54 f18 1"/>
              <a:gd name="f60" fmla="*/ f55 f18 1"/>
              <a:gd name="f61" fmla="*/ f55 f19 1"/>
              <a:gd name="f62" fmla="*/ f54 f19 1"/>
              <a:gd name="f63" fmla="*/ f52 f18 1"/>
              <a:gd name="f64" fmla="*/ f52 f19 1"/>
              <a:gd name="f65" fmla="*/ f53 f19 1"/>
              <a:gd name="f66" fmla="*/ f53 f18 1"/>
              <a:gd name="f67" fmla="sqrt f56"/>
              <a:gd name="f68" fmla="+- 0 0 f57"/>
              <a:gd name="f69" fmla="+- 0 0 f58"/>
              <a:gd name="f70" fmla="at2 f68 f69"/>
              <a:gd name="f71" fmla="+- f67 0 10800"/>
              <a:gd name="f72" fmla="+- f70 f4 0"/>
              <a:gd name="f73" fmla="*/ f72 f10 1"/>
              <a:gd name="f74" fmla="*/ f73 1 f3"/>
              <a:gd name="f75" fmla="+- 0 0 f74"/>
              <a:gd name="f76" fmla="val f75"/>
              <a:gd name="f77" fmla="+- 0 0 f76"/>
              <a:gd name="f78" fmla="*/ f77 f3 1"/>
              <a:gd name="f79" fmla="*/ f78 1 f10"/>
              <a:gd name="f80" fmla="+- f79 0 f4"/>
              <a:gd name="f81" fmla="*/ f79 f10 1"/>
              <a:gd name="f82" fmla="*/ f81 1 f3"/>
              <a:gd name="f83" fmla="+- f80 f4 0"/>
              <a:gd name="f84" fmla="+- 0 0 f82"/>
              <a:gd name="f85" fmla="*/ f83 f10 1"/>
              <a:gd name="f86" fmla="*/ f84 1 f20"/>
              <a:gd name="f87" fmla="*/ f85 1 f3"/>
              <a:gd name="f88" fmla="+- f86 0 10"/>
              <a:gd name="f89" fmla="+- f86 10 0"/>
              <a:gd name="f90" fmla="+- 0 0 f87"/>
              <a:gd name="f91" fmla="*/ f88 f20 1"/>
              <a:gd name="f92" fmla="*/ f89 f20 1"/>
              <a:gd name="f93" fmla="+- 0 0 f90"/>
              <a:gd name="f94" fmla="+- 0 0 f91"/>
              <a:gd name="f95" fmla="+- 0 0 f92"/>
              <a:gd name="f96" fmla="*/ f93 f3 1"/>
              <a:gd name="f97" fmla="*/ f94 f3 1"/>
              <a:gd name="f98" fmla="*/ f95 f3 1"/>
              <a:gd name="f99" fmla="*/ f96 1 f10"/>
              <a:gd name="f100" fmla="*/ f97 1 f10"/>
              <a:gd name="f101" fmla="*/ f98 1 f10"/>
              <a:gd name="f102" fmla="+- f99 0 f4"/>
              <a:gd name="f103" fmla="sin 1 f102"/>
              <a:gd name="f104" fmla="cos 1 f102"/>
              <a:gd name="f105" fmla="+- f100 0 f4"/>
              <a:gd name="f106" fmla="+- f101 0 f4"/>
              <a:gd name="f107" fmla="+- 0 0 f103"/>
              <a:gd name="f108" fmla="+- 0 0 f104"/>
              <a:gd name="f109" fmla="+- f105 f4 0"/>
              <a:gd name="f110" fmla="+- f106 f4 0"/>
              <a:gd name="f111" fmla="+- 0 0 f107"/>
              <a:gd name="f112" fmla="+- 0 0 f108"/>
              <a:gd name="f113" fmla="*/ f109 f10 1"/>
              <a:gd name="f114" fmla="*/ f110 f10 1"/>
              <a:gd name="f115" fmla="val f111"/>
              <a:gd name="f116" fmla="val f112"/>
              <a:gd name="f117" fmla="*/ f113 1 f3"/>
              <a:gd name="f118" fmla="*/ f114 1 f3"/>
              <a:gd name="f119" fmla="+- 0 0 f115"/>
              <a:gd name="f120" fmla="+- 0 0 f116"/>
              <a:gd name="f121" fmla="+- 0 0 f117"/>
              <a:gd name="f122" fmla="+- 0 0 f118"/>
              <a:gd name="f123" fmla="*/ 10800 f119 1"/>
              <a:gd name="f124" fmla="*/ 10800 f120 1"/>
              <a:gd name="f125" fmla="+- 0 0 f121"/>
              <a:gd name="f126" fmla="+- 0 0 f122"/>
              <a:gd name="f127" fmla="+- f123 10800 0"/>
              <a:gd name="f128" fmla="+- f124 10800 0"/>
              <a:gd name="f129" fmla="*/ f125 f3 1"/>
              <a:gd name="f130" fmla="*/ f126 f3 1"/>
              <a:gd name="f131" fmla="?: f71 f28 f127"/>
              <a:gd name="f132" fmla="?: f71 f29 f128"/>
              <a:gd name="f133" fmla="*/ f129 1 f10"/>
              <a:gd name="f134" fmla="*/ f130 1 f10"/>
              <a:gd name="f135" fmla="+- f133 0 f4"/>
              <a:gd name="f136" fmla="+- f134 0 f4"/>
              <a:gd name="f137" fmla="*/ f131 f18 1"/>
              <a:gd name="f138" fmla="*/ f132 f19 1"/>
              <a:gd name="f139" fmla="sin 1 f135"/>
              <a:gd name="f140" fmla="cos 1 f135"/>
              <a:gd name="f141" fmla="sin 1 f136"/>
              <a:gd name="f142" fmla="cos 1 f136"/>
              <a:gd name="f143" fmla="+- 0 0 f139"/>
              <a:gd name="f144" fmla="+- 0 0 f140"/>
              <a:gd name="f145" fmla="+- 0 0 f141"/>
              <a:gd name="f146" fmla="+- 0 0 f142"/>
              <a:gd name="f147" fmla="+- 0 0 f143"/>
              <a:gd name="f148" fmla="+- 0 0 f144"/>
              <a:gd name="f149" fmla="+- 0 0 f145"/>
              <a:gd name="f150" fmla="+- 0 0 f146"/>
              <a:gd name="f151" fmla="val f147"/>
              <a:gd name="f152" fmla="val f148"/>
              <a:gd name="f153" fmla="val f149"/>
              <a:gd name="f154" fmla="val f150"/>
              <a:gd name="f155" fmla="+- 0 0 f151"/>
              <a:gd name="f156" fmla="+- 0 0 f152"/>
              <a:gd name="f157" fmla="+- 0 0 f153"/>
              <a:gd name="f158" fmla="+- 0 0 f154"/>
              <a:gd name="f159" fmla="*/ 10800 f155 1"/>
              <a:gd name="f160" fmla="*/ 10800 f156 1"/>
              <a:gd name="f161" fmla="*/ 10800 f157 1"/>
              <a:gd name="f162" fmla="*/ 10800 f158 1"/>
              <a:gd name="f163" fmla="+- f159 10800 0"/>
              <a:gd name="f164" fmla="+- f160 10800 0"/>
              <a:gd name="f165" fmla="+- f161 10800 0"/>
              <a:gd name="f166" fmla="+- f162 10800 0"/>
              <a:gd name="f167" fmla="+- f165 0 f39"/>
              <a:gd name="f168" fmla="+- f166 0 f39"/>
              <a:gd name="f169" fmla="+- f163 0 f39"/>
              <a:gd name="f170" fmla="+- f164 0 f39"/>
              <a:gd name="f171" fmla="+- 0 0 f167"/>
              <a:gd name="f172" fmla="+- 0 0 f168"/>
              <a:gd name="f173" fmla="+- 0 0 f169"/>
              <a:gd name="f174" fmla="+- 0 0 f170"/>
              <a:gd name="f175" fmla="+- 0 0 f171"/>
              <a:gd name="f176" fmla="+- 0 0 f172"/>
              <a:gd name="f177" fmla="+- 0 0 f173"/>
              <a:gd name="f178" fmla="+- 0 0 f174"/>
              <a:gd name="f179" fmla="at2 f175 f176"/>
              <a:gd name="f180" fmla="at2 f177 f178"/>
              <a:gd name="f181" fmla="+- f179 f4 0"/>
              <a:gd name="f182" fmla="+- f180 f4 0"/>
              <a:gd name="f183" fmla="*/ f181 f10 1"/>
              <a:gd name="f184" fmla="*/ f182 f10 1"/>
              <a:gd name="f185" fmla="*/ f183 1 f3"/>
              <a:gd name="f186" fmla="*/ f184 1 f3"/>
              <a:gd name="f187" fmla="+- 0 0 f185"/>
              <a:gd name="f188" fmla="+- 0 0 f186"/>
              <a:gd name="f189" fmla="val f187"/>
              <a:gd name="f190" fmla="val f188"/>
              <a:gd name="f191" fmla="+- 0 0 f189"/>
              <a:gd name="f192" fmla="+- 0 0 f190"/>
              <a:gd name="f193" fmla="*/ f191 f3 1"/>
              <a:gd name="f194" fmla="*/ f192 f3 1"/>
              <a:gd name="f195" fmla="*/ f193 1 f10"/>
              <a:gd name="f196" fmla="*/ f194 1 f10"/>
              <a:gd name="f197" fmla="+- f195 0 f4"/>
              <a:gd name="f198" fmla="+- f196 0 f4"/>
              <a:gd name="f199" fmla="+- f198 0 f197"/>
              <a:gd name="f200" fmla="+- f197 f4 0"/>
              <a:gd name="f201" fmla="+- f199 f2 0"/>
              <a:gd name="f202" fmla="*/ f200 f10 1"/>
              <a:gd name="f203" fmla="?: f199 f199 f201"/>
              <a:gd name="f204" fmla="*/ f202 1 f3"/>
              <a:gd name="f205" fmla="+- 0 0 f204"/>
              <a:gd name="f206" fmla="+- 0 0 f205"/>
              <a:gd name="f207" fmla="*/ f206 f3 1"/>
              <a:gd name="f208" fmla="*/ f207 1 f10"/>
              <a:gd name="f209" fmla="+- f208 0 f4"/>
              <a:gd name="f210" fmla="cos 1 f209"/>
              <a:gd name="f211" fmla="sin 1 f209"/>
              <a:gd name="f212" fmla="+- 0 0 f210"/>
              <a:gd name="f213" fmla="+- 0 0 f211"/>
              <a:gd name="f214" fmla="+- 0 0 f212"/>
              <a:gd name="f215" fmla="+- 0 0 f213"/>
              <a:gd name="f216" fmla="val f214"/>
              <a:gd name="f217" fmla="val f215"/>
              <a:gd name="f218" fmla="+- 0 0 f216"/>
              <a:gd name="f219" fmla="+- 0 0 f217"/>
              <a:gd name="f220" fmla="*/ f30 f218 1"/>
              <a:gd name="f221" fmla="*/ f30 f219 1"/>
              <a:gd name="f222" fmla="*/ f220 f220 1"/>
              <a:gd name="f223" fmla="*/ f221 f221 1"/>
              <a:gd name="f224" fmla="+- f222 f223 0"/>
              <a:gd name="f225" fmla="sqrt f224"/>
              <a:gd name="f226" fmla="*/ f40 1 f225"/>
              <a:gd name="f227" fmla="*/ f218 f226 1"/>
              <a:gd name="f228" fmla="*/ f219 f226 1"/>
              <a:gd name="f229" fmla="+- f39 0 f227"/>
              <a:gd name="f230" fmla="+- f39 0 f228"/>
            </a:gdLst>
            <a:ahLst>
              <a:ahXY gdRefX="f0" minX="f14" maxX="f11" gdRefY="f1" minY="f14" maxY="f11">
                <a:pos x="f32" y="f33"/>
              </a:ahXY>
            </a:ahLst>
            <a:cxnLst>
              <a:cxn ang="3cd4">
                <a:pos x="hc" y="t"/>
              </a:cxn>
              <a:cxn ang="0">
                <a:pos x="r" y="vc"/>
              </a:cxn>
              <a:cxn ang="cd4">
                <a:pos x="hc" y="b"/>
              </a:cxn>
              <a:cxn ang="cd2">
                <a:pos x="l" y="vc"/>
              </a:cxn>
              <a:cxn ang="f45">
                <a:pos x="f63" y="f64"/>
              </a:cxn>
              <a:cxn ang="f46">
                <a:pos x="f63" y="f65"/>
              </a:cxn>
              <a:cxn ang="f46">
                <a:pos x="f66" y="f65"/>
              </a:cxn>
              <a:cxn ang="f45">
                <a:pos x="f66" y="f64"/>
              </a:cxn>
              <a:cxn ang="f47">
                <a:pos x="f137" y="f138"/>
              </a:cxn>
            </a:cxnLst>
            <a:rect l="f59" t="f62" r="f60" b="f61"/>
            <a:pathLst>
              <a:path w="21600" h="21600">
                <a:moveTo>
                  <a:pt x="f229" y="f230"/>
                </a:moveTo>
                <a:arcTo wR="f30" hR="f30" stAng="f197" swAng="f203"/>
                <a:lnTo>
                  <a:pt x="f131" y="f132"/>
                </a:lnTo>
                <a:close/>
              </a:path>
            </a:pathLst>
          </a:custGeom>
          <a:solidFill>
            <a:srgbClr val="FFFFFF"/>
          </a:solidFill>
          <a:ln w="25402" cap="flat">
            <a:solidFill>
              <a:srgbClr val="E46C0A"/>
            </a:solidFill>
            <a:prstDash val="solid"/>
            <a:miter/>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0" cap="none" spc="0" baseline="0">
                <a:solidFill>
                  <a:srgbClr val="000000"/>
                </a:solidFill>
                <a:uFillTx/>
                <a:latin typeface="Calibri"/>
              </a:rPr>
              <a:t>Enthält Sensoren zur Erkennung der Handstellung wie Lagesensor, Gyroskop, Dehnmessstreifen etc.</a:t>
            </a:r>
            <a:endParaRPr lang="de-DE" sz="1100" b="0" i="0" u="none" strike="noStrike" kern="1200" cap="none" spc="0" baseline="0">
              <a:solidFill>
                <a:srgbClr val="000000"/>
              </a:solidFill>
              <a:uFillTx/>
              <a:latin typeface="Calibri"/>
            </a:endParaRPr>
          </a:p>
        </p:txBody>
      </p:sp>
      <p:sp>
        <p:nvSpPr>
          <p:cNvPr id="6" name="Ovale Legende 17"/>
          <p:cNvSpPr/>
          <p:nvPr/>
        </p:nvSpPr>
        <p:spPr>
          <a:xfrm>
            <a:off x="5610804" y="4196145"/>
            <a:ext cx="1790797" cy="936107"/>
          </a:xfrm>
          <a:custGeom>
            <a:avLst>
              <a:gd name="f0" fmla="val 986"/>
              <a:gd name="f1" fmla="val 25189"/>
            </a:avLst>
            <a:gdLst>
              <a:gd name="f2" fmla="val 21600000"/>
              <a:gd name="f3" fmla="val 10800000"/>
              <a:gd name="f4" fmla="val 5400000"/>
              <a:gd name="f5" fmla="val 180"/>
              <a:gd name="f6" fmla="val w"/>
              <a:gd name="f7" fmla="val h"/>
              <a:gd name="f8" fmla="val 0"/>
              <a:gd name="f9" fmla="val 21600"/>
              <a:gd name="f10" fmla="*/ 5419351 1 1725033"/>
              <a:gd name="f11" fmla="val 2147483647"/>
              <a:gd name="f12" fmla="min 0 21600"/>
              <a:gd name="f13" fmla="max 0 21600"/>
              <a:gd name="f14" fmla="val -2147483647"/>
              <a:gd name="f15" fmla="+- 0 0 0"/>
              <a:gd name="f16" fmla="+- 0 0 180"/>
              <a:gd name="f17" fmla="+- 0 0 -194"/>
              <a:gd name="f18" fmla="*/ f6 1 21600"/>
              <a:gd name="f19" fmla="*/ f7 1 21600"/>
              <a:gd name="f20" fmla="*/ f10 1 180"/>
              <a:gd name="f21" fmla="+- f13 0 f12"/>
              <a:gd name="f22" fmla="+- f9 0 f8"/>
              <a:gd name="f23" fmla="pin -2147483647 f0 2147483647"/>
              <a:gd name="f24" fmla="pin -2147483647 f1 2147483647"/>
              <a:gd name="f25" fmla="*/ f15 f3 1"/>
              <a:gd name="f26" fmla="*/ f16 f3 1"/>
              <a:gd name="f27" fmla="*/ f17 f3 1"/>
              <a:gd name="f28" fmla="val f23"/>
              <a:gd name="f29" fmla="val f24"/>
              <a:gd name="f30" fmla="*/ f21 1 2"/>
              <a:gd name="f31" fmla="*/ f22 1 21600"/>
              <a:gd name="f32" fmla="*/ f23 f18 1"/>
              <a:gd name="f33" fmla="*/ f24 f19 1"/>
              <a:gd name="f34" fmla="*/ f25 1 f5"/>
              <a:gd name="f35" fmla="*/ f26 1 f5"/>
              <a:gd name="f36" fmla="*/ f27 1 f5"/>
              <a:gd name="f37" fmla="+- f28 0 10800"/>
              <a:gd name="f38" fmla="+- f29 0 10800"/>
              <a:gd name="f39" fmla="+- f12 f30 0"/>
              <a:gd name="f40" fmla="*/ f30 f30 1"/>
              <a:gd name="f41" fmla="*/ 3200 f31 1"/>
              <a:gd name="f42" fmla="*/ 18400 f31 1"/>
              <a:gd name="f43" fmla="*/ 3160 f31 1"/>
              <a:gd name="f44" fmla="*/ 18440 f31 1"/>
              <a:gd name="f45" fmla="+- f34 0 f4"/>
              <a:gd name="f46" fmla="+- f35 0 f4"/>
              <a:gd name="f47" fmla="+- f36 0 f4"/>
              <a:gd name="f48" fmla="*/ f37 f37 1"/>
              <a:gd name="f49" fmla="*/ f38 f38 1"/>
              <a:gd name="f50" fmla="+- 0 0 f38"/>
              <a:gd name="f51" fmla="+- 0 0 f37"/>
              <a:gd name="f52" fmla="*/ f43 1 f31"/>
              <a:gd name="f53" fmla="*/ f44 1 f31"/>
              <a:gd name="f54" fmla="*/ f41 1 f31"/>
              <a:gd name="f55" fmla="*/ f42 1 f31"/>
              <a:gd name="f56" fmla="+- f48 f49 0"/>
              <a:gd name="f57" fmla="+- 0 0 f50"/>
              <a:gd name="f58" fmla="+- 0 0 f51"/>
              <a:gd name="f59" fmla="*/ f54 f18 1"/>
              <a:gd name="f60" fmla="*/ f55 f18 1"/>
              <a:gd name="f61" fmla="*/ f55 f19 1"/>
              <a:gd name="f62" fmla="*/ f54 f19 1"/>
              <a:gd name="f63" fmla="*/ f52 f18 1"/>
              <a:gd name="f64" fmla="*/ f52 f19 1"/>
              <a:gd name="f65" fmla="*/ f53 f19 1"/>
              <a:gd name="f66" fmla="*/ f53 f18 1"/>
              <a:gd name="f67" fmla="sqrt f56"/>
              <a:gd name="f68" fmla="+- 0 0 f57"/>
              <a:gd name="f69" fmla="+- 0 0 f58"/>
              <a:gd name="f70" fmla="at2 f68 f69"/>
              <a:gd name="f71" fmla="+- f67 0 10800"/>
              <a:gd name="f72" fmla="+- f70 f4 0"/>
              <a:gd name="f73" fmla="*/ f72 f10 1"/>
              <a:gd name="f74" fmla="*/ f73 1 f3"/>
              <a:gd name="f75" fmla="+- 0 0 f74"/>
              <a:gd name="f76" fmla="val f75"/>
              <a:gd name="f77" fmla="+- 0 0 f76"/>
              <a:gd name="f78" fmla="*/ f77 f3 1"/>
              <a:gd name="f79" fmla="*/ f78 1 f10"/>
              <a:gd name="f80" fmla="+- f79 0 f4"/>
              <a:gd name="f81" fmla="*/ f79 f10 1"/>
              <a:gd name="f82" fmla="*/ f81 1 f3"/>
              <a:gd name="f83" fmla="+- f80 f4 0"/>
              <a:gd name="f84" fmla="+- 0 0 f82"/>
              <a:gd name="f85" fmla="*/ f83 f10 1"/>
              <a:gd name="f86" fmla="*/ f84 1 f20"/>
              <a:gd name="f87" fmla="*/ f85 1 f3"/>
              <a:gd name="f88" fmla="+- f86 0 10"/>
              <a:gd name="f89" fmla="+- f86 10 0"/>
              <a:gd name="f90" fmla="+- 0 0 f87"/>
              <a:gd name="f91" fmla="*/ f88 f20 1"/>
              <a:gd name="f92" fmla="*/ f89 f20 1"/>
              <a:gd name="f93" fmla="+- 0 0 f90"/>
              <a:gd name="f94" fmla="+- 0 0 f91"/>
              <a:gd name="f95" fmla="+- 0 0 f92"/>
              <a:gd name="f96" fmla="*/ f93 f3 1"/>
              <a:gd name="f97" fmla="*/ f94 f3 1"/>
              <a:gd name="f98" fmla="*/ f95 f3 1"/>
              <a:gd name="f99" fmla="*/ f96 1 f10"/>
              <a:gd name="f100" fmla="*/ f97 1 f10"/>
              <a:gd name="f101" fmla="*/ f98 1 f10"/>
              <a:gd name="f102" fmla="+- f99 0 f4"/>
              <a:gd name="f103" fmla="sin 1 f102"/>
              <a:gd name="f104" fmla="cos 1 f102"/>
              <a:gd name="f105" fmla="+- f100 0 f4"/>
              <a:gd name="f106" fmla="+- f101 0 f4"/>
              <a:gd name="f107" fmla="+- 0 0 f103"/>
              <a:gd name="f108" fmla="+- 0 0 f104"/>
              <a:gd name="f109" fmla="+- f105 f4 0"/>
              <a:gd name="f110" fmla="+- f106 f4 0"/>
              <a:gd name="f111" fmla="+- 0 0 f107"/>
              <a:gd name="f112" fmla="+- 0 0 f108"/>
              <a:gd name="f113" fmla="*/ f109 f10 1"/>
              <a:gd name="f114" fmla="*/ f110 f10 1"/>
              <a:gd name="f115" fmla="val f111"/>
              <a:gd name="f116" fmla="val f112"/>
              <a:gd name="f117" fmla="*/ f113 1 f3"/>
              <a:gd name="f118" fmla="*/ f114 1 f3"/>
              <a:gd name="f119" fmla="+- 0 0 f115"/>
              <a:gd name="f120" fmla="+- 0 0 f116"/>
              <a:gd name="f121" fmla="+- 0 0 f117"/>
              <a:gd name="f122" fmla="+- 0 0 f118"/>
              <a:gd name="f123" fmla="*/ 10800 f119 1"/>
              <a:gd name="f124" fmla="*/ 10800 f120 1"/>
              <a:gd name="f125" fmla="+- 0 0 f121"/>
              <a:gd name="f126" fmla="+- 0 0 f122"/>
              <a:gd name="f127" fmla="+- f123 10800 0"/>
              <a:gd name="f128" fmla="+- f124 10800 0"/>
              <a:gd name="f129" fmla="*/ f125 f3 1"/>
              <a:gd name="f130" fmla="*/ f126 f3 1"/>
              <a:gd name="f131" fmla="?: f71 f28 f127"/>
              <a:gd name="f132" fmla="?: f71 f29 f128"/>
              <a:gd name="f133" fmla="*/ f129 1 f10"/>
              <a:gd name="f134" fmla="*/ f130 1 f10"/>
              <a:gd name="f135" fmla="+- f133 0 f4"/>
              <a:gd name="f136" fmla="+- f134 0 f4"/>
              <a:gd name="f137" fmla="*/ f131 f18 1"/>
              <a:gd name="f138" fmla="*/ f132 f19 1"/>
              <a:gd name="f139" fmla="sin 1 f135"/>
              <a:gd name="f140" fmla="cos 1 f135"/>
              <a:gd name="f141" fmla="sin 1 f136"/>
              <a:gd name="f142" fmla="cos 1 f136"/>
              <a:gd name="f143" fmla="+- 0 0 f139"/>
              <a:gd name="f144" fmla="+- 0 0 f140"/>
              <a:gd name="f145" fmla="+- 0 0 f141"/>
              <a:gd name="f146" fmla="+- 0 0 f142"/>
              <a:gd name="f147" fmla="+- 0 0 f143"/>
              <a:gd name="f148" fmla="+- 0 0 f144"/>
              <a:gd name="f149" fmla="+- 0 0 f145"/>
              <a:gd name="f150" fmla="+- 0 0 f146"/>
              <a:gd name="f151" fmla="val f147"/>
              <a:gd name="f152" fmla="val f148"/>
              <a:gd name="f153" fmla="val f149"/>
              <a:gd name="f154" fmla="val f150"/>
              <a:gd name="f155" fmla="+- 0 0 f151"/>
              <a:gd name="f156" fmla="+- 0 0 f152"/>
              <a:gd name="f157" fmla="+- 0 0 f153"/>
              <a:gd name="f158" fmla="+- 0 0 f154"/>
              <a:gd name="f159" fmla="*/ 10800 f155 1"/>
              <a:gd name="f160" fmla="*/ 10800 f156 1"/>
              <a:gd name="f161" fmla="*/ 10800 f157 1"/>
              <a:gd name="f162" fmla="*/ 10800 f158 1"/>
              <a:gd name="f163" fmla="+- f159 10800 0"/>
              <a:gd name="f164" fmla="+- f160 10800 0"/>
              <a:gd name="f165" fmla="+- f161 10800 0"/>
              <a:gd name="f166" fmla="+- f162 10800 0"/>
              <a:gd name="f167" fmla="+- f165 0 f39"/>
              <a:gd name="f168" fmla="+- f166 0 f39"/>
              <a:gd name="f169" fmla="+- f163 0 f39"/>
              <a:gd name="f170" fmla="+- f164 0 f39"/>
              <a:gd name="f171" fmla="+- 0 0 f167"/>
              <a:gd name="f172" fmla="+- 0 0 f168"/>
              <a:gd name="f173" fmla="+- 0 0 f169"/>
              <a:gd name="f174" fmla="+- 0 0 f170"/>
              <a:gd name="f175" fmla="+- 0 0 f171"/>
              <a:gd name="f176" fmla="+- 0 0 f172"/>
              <a:gd name="f177" fmla="+- 0 0 f173"/>
              <a:gd name="f178" fmla="+- 0 0 f174"/>
              <a:gd name="f179" fmla="at2 f175 f176"/>
              <a:gd name="f180" fmla="at2 f177 f178"/>
              <a:gd name="f181" fmla="+- f179 f4 0"/>
              <a:gd name="f182" fmla="+- f180 f4 0"/>
              <a:gd name="f183" fmla="*/ f181 f10 1"/>
              <a:gd name="f184" fmla="*/ f182 f10 1"/>
              <a:gd name="f185" fmla="*/ f183 1 f3"/>
              <a:gd name="f186" fmla="*/ f184 1 f3"/>
              <a:gd name="f187" fmla="+- 0 0 f185"/>
              <a:gd name="f188" fmla="+- 0 0 f186"/>
              <a:gd name="f189" fmla="val f187"/>
              <a:gd name="f190" fmla="val f188"/>
              <a:gd name="f191" fmla="+- 0 0 f189"/>
              <a:gd name="f192" fmla="+- 0 0 f190"/>
              <a:gd name="f193" fmla="*/ f191 f3 1"/>
              <a:gd name="f194" fmla="*/ f192 f3 1"/>
              <a:gd name="f195" fmla="*/ f193 1 f10"/>
              <a:gd name="f196" fmla="*/ f194 1 f10"/>
              <a:gd name="f197" fmla="+- f195 0 f4"/>
              <a:gd name="f198" fmla="+- f196 0 f4"/>
              <a:gd name="f199" fmla="+- f198 0 f197"/>
              <a:gd name="f200" fmla="+- f197 f4 0"/>
              <a:gd name="f201" fmla="+- f199 f2 0"/>
              <a:gd name="f202" fmla="*/ f200 f10 1"/>
              <a:gd name="f203" fmla="?: f199 f199 f201"/>
              <a:gd name="f204" fmla="*/ f202 1 f3"/>
              <a:gd name="f205" fmla="+- 0 0 f204"/>
              <a:gd name="f206" fmla="+- 0 0 f205"/>
              <a:gd name="f207" fmla="*/ f206 f3 1"/>
              <a:gd name="f208" fmla="*/ f207 1 f10"/>
              <a:gd name="f209" fmla="+- f208 0 f4"/>
              <a:gd name="f210" fmla="cos 1 f209"/>
              <a:gd name="f211" fmla="sin 1 f209"/>
              <a:gd name="f212" fmla="+- 0 0 f210"/>
              <a:gd name="f213" fmla="+- 0 0 f211"/>
              <a:gd name="f214" fmla="+- 0 0 f212"/>
              <a:gd name="f215" fmla="+- 0 0 f213"/>
              <a:gd name="f216" fmla="val f214"/>
              <a:gd name="f217" fmla="val f215"/>
              <a:gd name="f218" fmla="+- 0 0 f216"/>
              <a:gd name="f219" fmla="+- 0 0 f217"/>
              <a:gd name="f220" fmla="*/ f30 f218 1"/>
              <a:gd name="f221" fmla="*/ f30 f219 1"/>
              <a:gd name="f222" fmla="*/ f220 f220 1"/>
              <a:gd name="f223" fmla="*/ f221 f221 1"/>
              <a:gd name="f224" fmla="+- f222 f223 0"/>
              <a:gd name="f225" fmla="sqrt f224"/>
              <a:gd name="f226" fmla="*/ f40 1 f225"/>
              <a:gd name="f227" fmla="*/ f218 f226 1"/>
              <a:gd name="f228" fmla="*/ f219 f226 1"/>
              <a:gd name="f229" fmla="+- f39 0 f227"/>
              <a:gd name="f230" fmla="+- f39 0 f228"/>
            </a:gdLst>
            <a:ahLst>
              <a:ahXY gdRefX="f0" minX="f14" maxX="f11" gdRefY="f1" minY="f14" maxY="f11">
                <a:pos x="f32" y="f33"/>
              </a:ahXY>
            </a:ahLst>
            <a:cxnLst>
              <a:cxn ang="3cd4">
                <a:pos x="hc" y="t"/>
              </a:cxn>
              <a:cxn ang="0">
                <a:pos x="r" y="vc"/>
              </a:cxn>
              <a:cxn ang="cd4">
                <a:pos x="hc" y="b"/>
              </a:cxn>
              <a:cxn ang="cd2">
                <a:pos x="l" y="vc"/>
              </a:cxn>
              <a:cxn ang="f45">
                <a:pos x="f63" y="f64"/>
              </a:cxn>
              <a:cxn ang="f46">
                <a:pos x="f63" y="f65"/>
              </a:cxn>
              <a:cxn ang="f46">
                <a:pos x="f66" y="f65"/>
              </a:cxn>
              <a:cxn ang="f45">
                <a:pos x="f66" y="f64"/>
              </a:cxn>
              <a:cxn ang="f47">
                <a:pos x="f137" y="f138"/>
              </a:cxn>
            </a:cxnLst>
            <a:rect l="f59" t="f62" r="f60" b="f61"/>
            <a:pathLst>
              <a:path w="21600" h="21600">
                <a:moveTo>
                  <a:pt x="f229" y="f230"/>
                </a:moveTo>
                <a:arcTo wR="f30" hR="f30" stAng="f197" swAng="f203"/>
                <a:lnTo>
                  <a:pt x="f131" y="f132"/>
                </a:lnTo>
                <a:close/>
              </a:path>
            </a:pathLst>
          </a:custGeom>
          <a:solidFill>
            <a:srgbClr val="FFFFFF"/>
          </a:solidFill>
          <a:ln w="25402" cap="flat">
            <a:solidFill>
              <a:srgbClr val="E46C0A"/>
            </a:solidFill>
            <a:prstDash val="solid"/>
            <a:miter/>
          </a:ln>
          <a:effectLst>
            <a:outerShdw dist="38096" dir="27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a:solidFill>
                  <a:srgbClr val="000000"/>
                </a:solidFill>
                <a:uFillTx/>
                <a:latin typeface="Calibri"/>
              </a:rPr>
              <a:t>Enthält viele Photodioden zur Erkennung von Lichtreflexionen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pic>
        <p:nvPicPr>
          <p:cNvPr id="2" name="Grafik 7"/>
          <p:cNvPicPr>
            <a:picLocks noChangeAspect="1"/>
          </p:cNvPicPr>
          <p:nvPr/>
        </p:nvPicPr>
        <p:blipFill>
          <a:blip r:embed="rId5"/>
          <a:stretch>
            <a:fillRect/>
          </a:stretch>
        </p:blipFill>
        <p:spPr>
          <a:xfrm>
            <a:off x="9701354" y="1154960"/>
            <a:ext cx="2232224" cy="1957181"/>
          </a:xfrm>
          <a:prstGeom prst="rect">
            <a:avLst/>
          </a:prstGeom>
          <a:noFill/>
          <a:ln cap="flat">
            <a:noFill/>
          </a:ln>
        </p:spPr>
      </p:pic>
      <p:sp>
        <p:nvSpPr>
          <p:cNvPr id="3" name="Titel 1"/>
          <p:cNvSpPr txBox="1">
            <a:spLocks noGrp="1"/>
          </p:cNvSpPr>
          <p:nvPr>
            <p:ph type="title" idx="4294967295"/>
          </p:nvPr>
        </p:nvSpPr>
        <p:spPr>
          <a:xfrm>
            <a:off x="2382076" y="-79379"/>
            <a:ext cx="10515600" cy="1325559"/>
          </a:xfrm>
        </p:spPr>
        <p:txBody>
          <a:bodyPr/>
          <a:lstStyle/>
          <a:p>
            <a:pPr lvl="0"/>
            <a:r>
              <a:rPr lang="de-DE" dirty="0" smtClean="0"/>
              <a:t>Live Betrieb</a:t>
            </a:r>
            <a:endParaRPr lang="de-DE" dirty="0"/>
          </a:p>
        </p:txBody>
      </p:sp>
      <p:pic>
        <p:nvPicPr>
          <p:cNvPr id="4" name="Bildschirmaufzeichnung 6"/>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97667" y="1649065"/>
            <a:ext cx="7596661" cy="4642399"/>
          </a:xfrm>
          <a:prstGeom prst="rect">
            <a:avLst/>
          </a:prstGeom>
          <a:noFill/>
          <a:ln cap="flat">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9"/>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p:stCondLst>
                    <p:cond delay="indefinite"/>
                  </p:stCondLst>
                  <p:endCondLst>
                    <p:cond evt="onNext" delay="0">
                      <p:tgtEl>
                        <p:sldTgt/>
                      </p:tgtEl>
                    </p:cond>
                    <p:cond evt="onPrev" delay="0">
                      <p:tgtEl>
                        <p:sldTgt/>
                      </p:tgtEl>
                    </p:cond>
                  </p:endCondLst>
                </p:cTn>
                <p:tgtEl>
                  <p:spTgt spid="4"/>
                </p:tgtEl>
              </p:cMediaNode>
            </p:video>
            <p:seq concurrent="1" nextAc="seek">
              <p:cTn id="8" dur="indefinite" nodeType="interactiveSeq">
                <p:stCondLst>
                  <p:cond evt="onClick" delay="0">
                    <p:tgtEl>
                      <p:spTgt spid="4"/>
                    </p:tgtEl>
                  </p:cond>
                </p:stCondLst>
                <p:childTnLst>
                  <p:par>
                    <p:cTn id="9" fill="hold">
                      <p:stCondLst>
                        <p:cond evt="onBegin" delay="0">
                          <p:tn val="8"/>
                        </p:cond>
                      </p:stCondLst>
                      <p:childTnLst>
                        <p:par>
                          <p:cTn id="10" fill="hold">
                            <p:stCondLst>
                              <p:cond delay="0"/>
                            </p:stCondLst>
                            <p:childTnLst>
                              <p:par>
                                <p:cTn id="11" presetID="2" presetClass="mediacall" presetSubtype="0" fill="hold" nodeType="clickEffect">
                                  <p:stCondLst>
                                    <p:cond delay="0"/>
                                  </p:stCondLst>
                                  <p:childTnLst>
                                    <p:cmd type="call" cmd="togglePause">
                                      <p:cBhvr>
                                        <p:cTn id="12"/>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noGrp="1"/>
          </p:cNvSpPr>
          <p:nvPr>
            <p:ph type="title" idx="4294967295"/>
          </p:nvPr>
        </p:nvSpPr>
        <p:spPr>
          <a:xfrm>
            <a:off x="2382076" y="-79379"/>
            <a:ext cx="10515600" cy="1325559"/>
          </a:xfrm>
        </p:spPr>
        <p:txBody>
          <a:bodyPr/>
          <a:lstStyle/>
          <a:p>
            <a:pPr lvl="0"/>
            <a:r>
              <a:rPr lang="de-DE" dirty="0"/>
              <a:t>Vorteile des </a:t>
            </a:r>
            <a:r>
              <a:rPr lang="de-DE" dirty="0" err="1"/>
              <a:t>Gestikulasers</a:t>
            </a:r>
            <a:endParaRPr lang="de-DE" dirty="0"/>
          </a:p>
        </p:txBody>
      </p:sp>
      <p:graphicFrame>
        <p:nvGraphicFramePr>
          <p:cNvPr id="5" name="Tabelle 4"/>
          <p:cNvGraphicFramePr>
            <a:graphicFrameLocks noGrp="1"/>
          </p:cNvGraphicFramePr>
          <p:nvPr>
            <p:extLst>
              <p:ext uri="{D42A27DB-BD31-4B8C-83A1-F6EECF244321}">
                <p14:modId xmlns:p14="http://schemas.microsoft.com/office/powerpoint/2010/main" val="3990919044"/>
              </p:ext>
            </p:extLst>
          </p:nvPr>
        </p:nvGraphicFramePr>
        <p:xfrm>
          <a:off x="2382076" y="1016000"/>
          <a:ext cx="8955775" cy="4772022"/>
        </p:xfrm>
        <a:graphic>
          <a:graphicData uri="http://schemas.openxmlformats.org/drawingml/2006/table">
            <a:tbl>
              <a:tblPr firstRow="1" bandRow="1">
                <a:tableStyleId>{0E3FDE45-AF77-4B5C-9715-49D594BDF05E}</a:tableStyleId>
              </a:tblPr>
              <a:tblGrid>
                <a:gridCol w="2783575"/>
                <a:gridCol w="3650799"/>
                <a:gridCol w="2521401"/>
              </a:tblGrid>
              <a:tr h="668797">
                <a:tc>
                  <a:txBody>
                    <a:bodyPr/>
                    <a:lstStyle/>
                    <a:p>
                      <a:r>
                        <a:rPr lang="de-DE" dirty="0" smtClean="0"/>
                        <a:t>Bekannte</a:t>
                      </a:r>
                      <a:r>
                        <a:rPr lang="de-DE" baseline="0" dirty="0" smtClean="0"/>
                        <a:t> Gestenerkennungssysteme</a:t>
                      </a:r>
                      <a:endParaRPr lang="de-DE" dirty="0"/>
                    </a:p>
                  </a:txBody>
                  <a:tcPr>
                    <a:lnB w="28575" cap="flat" cmpd="sng" algn="ctr">
                      <a:solidFill>
                        <a:schemeClr val="accent2">
                          <a:lumMod val="75000"/>
                        </a:schemeClr>
                      </a:solidFill>
                      <a:prstDash val="solid"/>
                      <a:round/>
                      <a:headEnd type="none" w="med" len="med"/>
                      <a:tailEnd type="none" w="med" len="med"/>
                    </a:lnB>
                  </a:tcPr>
                </a:tc>
                <a:tc>
                  <a:txBody>
                    <a:bodyPr/>
                    <a:lstStyle/>
                    <a:p>
                      <a:r>
                        <a:rPr lang="de-DE" dirty="0" err="1" smtClean="0"/>
                        <a:t>Gestikulaser</a:t>
                      </a:r>
                      <a:endParaRPr lang="de-DE" dirty="0"/>
                    </a:p>
                  </a:txBody>
                  <a:tcPr>
                    <a:lnB w="28575" cap="flat" cmpd="sng" algn="ctr">
                      <a:solidFill>
                        <a:schemeClr val="accent2">
                          <a:lumMod val="75000"/>
                        </a:schemeClr>
                      </a:solidFill>
                      <a:prstDash val="solid"/>
                      <a:round/>
                      <a:headEnd type="none" w="med" len="med"/>
                      <a:tailEnd type="none" w="med" len="med"/>
                    </a:lnB>
                  </a:tcPr>
                </a:tc>
                <a:tc>
                  <a:txBody>
                    <a:bodyPr/>
                    <a:lstStyle/>
                    <a:p>
                      <a:endParaRPr lang="de-DE" dirty="0"/>
                    </a:p>
                  </a:txBody>
                  <a:tcPr>
                    <a:lnB w="28575" cap="flat" cmpd="sng" algn="ctr">
                      <a:solidFill>
                        <a:schemeClr val="accent2">
                          <a:lumMod val="75000"/>
                        </a:schemeClr>
                      </a:solidFill>
                      <a:prstDash val="solid"/>
                      <a:round/>
                      <a:headEnd type="none" w="med" len="med"/>
                      <a:tailEnd type="none" w="med" len="med"/>
                    </a:lnB>
                  </a:tcPr>
                </a:tc>
              </a:tr>
              <a:tr h="70055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smtClean="0"/>
                        <a:t>Sensorik am Körper des Nutzers</a:t>
                      </a:r>
                    </a:p>
                  </a:txBody>
                  <a:tcPr>
                    <a:lnT w="28575" cap="flat" cmpd="sng" algn="ctr">
                      <a:solidFill>
                        <a:schemeClr val="accent2">
                          <a:lumMod val="75000"/>
                        </a:schemeClr>
                      </a:solidFill>
                      <a:prstDash val="solid"/>
                      <a:round/>
                      <a:headEnd type="none" w="med" len="med"/>
                      <a:tailEnd type="none" w="med" len="med"/>
                    </a:lnT>
                  </a:tcPr>
                </a:tc>
                <a:tc>
                  <a:txBody>
                    <a:bodyPr/>
                    <a:lstStyle/>
                    <a:p>
                      <a:pPr marL="0" indent="0">
                        <a:buFont typeface="Arial" panose="020B0604020202020204" pitchFamily="34" charset="0"/>
                        <a:buNone/>
                      </a:pPr>
                      <a:r>
                        <a:rPr lang="de-DE" dirty="0" smtClean="0"/>
                        <a:t>Sensorhandschuh nur in der Anlernphase</a:t>
                      </a:r>
                      <a:endParaRPr lang="de-DE" dirty="0"/>
                    </a:p>
                  </a:txBody>
                  <a:tcPr>
                    <a:lnT w="28575" cap="flat" cmpd="sng" algn="ctr">
                      <a:solidFill>
                        <a:schemeClr val="accent2">
                          <a:lumMod val="75000"/>
                        </a:schemeClr>
                      </a:solidFill>
                      <a:prstDash val="solid"/>
                      <a:round/>
                      <a:headEnd type="none" w="med" len="med"/>
                      <a:tailEnd type="none" w="med" len="med"/>
                    </a:lnT>
                  </a:tcPr>
                </a:tc>
                <a:tc>
                  <a:txBody>
                    <a:bodyPr/>
                    <a:lstStyle/>
                    <a:p>
                      <a:pPr marL="0" indent="0">
                        <a:buFont typeface="Arial" panose="020B0604020202020204" pitchFamily="34" charset="0"/>
                        <a:buNone/>
                      </a:pPr>
                      <a:endParaRPr lang="de-DE" dirty="0"/>
                    </a:p>
                  </a:txBody>
                  <a:tcPr>
                    <a:lnT w="28575" cap="flat" cmpd="sng" algn="ctr">
                      <a:solidFill>
                        <a:schemeClr val="accent2">
                          <a:lumMod val="75000"/>
                        </a:schemeClr>
                      </a:solidFill>
                      <a:prstDash val="solid"/>
                      <a:round/>
                      <a:headEnd type="none" w="med" len="med"/>
                      <a:tailEnd type="none" w="med" len="med"/>
                    </a:lnT>
                  </a:tcPr>
                </a:tc>
              </a:tr>
              <a:tr h="700551">
                <a:tc>
                  <a:txBody>
                    <a:bodyPr/>
                    <a:lstStyle/>
                    <a:p>
                      <a:pPr marL="0" indent="0">
                        <a:buFont typeface="Arial" panose="020B0604020202020204" pitchFamily="34" charset="0"/>
                        <a:buNone/>
                      </a:pPr>
                      <a:r>
                        <a:rPr lang="de-DE" dirty="0" smtClean="0"/>
                        <a:t>Ausschließlich grobe Gesten </a:t>
                      </a:r>
                      <a:endParaRPr lang="de-DE" dirty="0"/>
                    </a:p>
                  </a:txBody>
                  <a:tcPr/>
                </a:tc>
                <a:tc>
                  <a:txBody>
                    <a:bodyPr/>
                    <a:lstStyle/>
                    <a:p>
                      <a:pPr marL="0" indent="0">
                        <a:buFont typeface="Arial" panose="020B0604020202020204" pitchFamily="34" charset="0"/>
                        <a:buNone/>
                      </a:pPr>
                      <a:r>
                        <a:rPr lang="de-DE" dirty="0" smtClean="0"/>
                        <a:t>Grob</a:t>
                      </a:r>
                      <a:r>
                        <a:rPr lang="de-DE" baseline="0" dirty="0" smtClean="0"/>
                        <a:t> und Feinheit variierbar durch erweiterbare Boxen</a:t>
                      </a:r>
                      <a:endParaRPr lang="de-DE" dirty="0"/>
                    </a:p>
                  </a:txBody>
                  <a:tcPr/>
                </a:tc>
                <a:tc>
                  <a:txBody>
                    <a:bodyPr/>
                    <a:lstStyle/>
                    <a:p>
                      <a:pPr marL="0" indent="0">
                        <a:buFont typeface="Arial" panose="020B0604020202020204" pitchFamily="34" charset="0"/>
                        <a:buNone/>
                      </a:pPr>
                      <a:endParaRPr lang="de-DE" dirty="0"/>
                    </a:p>
                  </a:txBody>
                  <a:tcPr/>
                </a:tc>
              </a:tr>
              <a:tr h="1000786">
                <a:tc>
                  <a:txBody>
                    <a:bodyPr/>
                    <a:lstStyle/>
                    <a:p>
                      <a:pPr marL="0" indent="0">
                        <a:buFont typeface="Arial" panose="020B0604020202020204" pitchFamily="34" charset="0"/>
                        <a:buNone/>
                      </a:pPr>
                      <a:r>
                        <a:rPr lang="de-DE" dirty="0" smtClean="0"/>
                        <a:t>Plattformabhängigkeit</a:t>
                      </a:r>
                      <a:endParaRPr lang="de-DE" dirty="0"/>
                    </a:p>
                  </a:txBody>
                  <a:tcPr/>
                </a:tc>
                <a:tc>
                  <a:txBody>
                    <a:bodyPr/>
                    <a:lstStyle/>
                    <a:p>
                      <a:pPr marL="0" indent="0">
                        <a:buFont typeface="Arial" panose="020B0604020202020204" pitchFamily="34" charset="0"/>
                        <a:buNone/>
                      </a:pPr>
                      <a:r>
                        <a:rPr lang="de-DE" dirty="0" smtClean="0"/>
                        <a:t>Plattformunabhängig durch ausschließliche Nutzung von </a:t>
                      </a:r>
                      <a:r>
                        <a:rPr lang="de-DE" dirty="0" err="1" smtClean="0"/>
                        <a:t>OpenSource</a:t>
                      </a:r>
                      <a:r>
                        <a:rPr lang="de-DE" dirty="0" smtClean="0"/>
                        <a:t> Programme</a:t>
                      </a:r>
                      <a:r>
                        <a:rPr lang="de-DE" baseline="0" dirty="0" smtClean="0"/>
                        <a:t> </a:t>
                      </a:r>
                      <a:endParaRPr lang="de-DE" dirty="0"/>
                    </a:p>
                  </a:txBody>
                  <a:tcPr/>
                </a:tc>
                <a:tc>
                  <a:txBody>
                    <a:bodyPr/>
                    <a:lstStyle/>
                    <a:p>
                      <a:pPr marL="0" indent="0">
                        <a:buFont typeface="Arial" panose="020B0604020202020204" pitchFamily="34" charset="0"/>
                        <a:buNone/>
                      </a:pPr>
                      <a:endParaRPr lang="de-DE" dirty="0"/>
                    </a:p>
                  </a:txBody>
                  <a:tcPr/>
                </a:tc>
              </a:tr>
              <a:tr h="1000786">
                <a:tc>
                  <a:txBody>
                    <a:bodyPr/>
                    <a:lstStyle/>
                    <a:p>
                      <a:r>
                        <a:rPr lang="de-DE" dirty="0" smtClean="0"/>
                        <a:t>Systemtauglichkeit abhängig von</a:t>
                      </a:r>
                      <a:r>
                        <a:rPr lang="de-DE" baseline="0" dirty="0" smtClean="0"/>
                        <a:t> Lichtverhältnissen</a:t>
                      </a:r>
                      <a:endParaRPr lang="de-DE" baseline="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Unabhängig von äußeren Lichtverhältnissen durch infrarot</a:t>
                      </a:r>
                      <a:r>
                        <a:rPr lang="de-DE" baseline="0" dirty="0" smtClean="0"/>
                        <a:t>es Licht</a:t>
                      </a:r>
                      <a:endParaRPr lang="de-DE" baseline="0" dirty="0" smtClean="0"/>
                    </a:p>
                  </a:txBody>
                  <a:tcPr/>
                </a:tc>
                <a:tc>
                  <a:txBody>
                    <a:bodyPr/>
                    <a:lstStyle/>
                    <a:p>
                      <a:pPr marL="0" indent="0">
                        <a:buFont typeface="Arial" panose="020B0604020202020204" pitchFamily="34" charset="0"/>
                        <a:buNone/>
                      </a:pPr>
                      <a:endParaRPr lang="de-DE" dirty="0"/>
                    </a:p>
                  </a:txBody>
                  <a:tcPr/>
                </a:tc>
              </a:tr>
              <a:tr h="700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Keine</a:t>
                      </a:r>
                      <a:r>
                        <a:rPr lang="de-DE" baseline="0" dirty="0" smtClean="0"/>
                        <a:t> individuelle Nutzerabstimmung</a:t>
                      </a:r>
                      <a:endParaRPr lang="de-DE"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Nutzerabstimmung durch Anlernphase</a:t>
                      </a:r>
                    </a:p>
                  </a:txBody>
                  <a:tcPr/>
                </a:tc>
                <a:tc>
                  <a:txBody>
                    <a:bodyPr/>
                    <a:lstStyle/>
                    <a:p>
                      <a:endParaRPr lang="de-DE" dirty="0"/>
                    </a:p>
                  </a:txBody>
                  <a:tcPr/>
                </a:tc>
              </a:tr>
            </a:tbl>
          </a:graphicData>
        </a:graphic>
      </p:graphicFrame>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8072" y="3398857"/>
            <a:ext cx="1364450" cy="404218"/>
          </a:xfrm>
          <a:prstGeom prst="rect">
            <a:avLst/>
          </a:prstGeom>
        </p:spPr>
      </p:pic>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9190" y="3268893"/>
            <a:ext cx="871993" cy="726661"/>
          </a:xfrm>
          <a:prstGeom prst="rect">
            <a:avLst/>
          </a:prstGeom>
        </p:spPr>
      </p:pic>
      <p:pic>
        <p:nvPicPr>
          <p:cNvPr id="8" name="Grafik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990" y="5944504"/>
            <a:ext cx="1907005" cy="726062"/>
          </a:xfrm>
          <a:prstGeom prst="rect">
            <a:avLst/>
          </a:prstGeom>
        </p:spPr>
      </p:pic>
      <p:pic>
        <p:nvPicPr>
          <p:cNvPr id="9" name="Grafik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9683" y="5838665"/>
            <a:ext cx="1899254" cy="949627"/>
          </a:xfrm>
          <a:prstGeom prst="rect">
            <a:avLst/>
          </a:prstGeom>
        </p:spPr>
      </p:pic>
      <p:pic>
        <p:nvPicPr>
          <p:cNvPr id="10" name="Grafik 9"/>
          <p:cNvPicPr>
            <a:picLocks noChangeAspect="1"/>
          </p:cNvPicPr>
          <p:nvPr/>
        </p:nvPicPr>
        <p:blipFill rotWithShape="1">
          <a:blip r:embed="rId7" cstate="print">
            <a:extLst>
              <a:ext uri="{28A0092B-C50C-407E-A947-70E740481C1C}">
                <a14:useLocalDpi xmlns:a14="http://schemas.microsoft.com/office/drawing/2010/main" val="0"/>
              </a:ext>
            </a:extLst>
          </a:blip>
          <a:srcRect l="14167" t="1133" r="28125" b="691"/>
          <a:stretch/>
        </p:blipFill>
        <p:spPr>
          <a:xfrm>
            <a:off x="9532825" y="2414284"/>
            <a:ext cx="795713" cy="640592"/>
          </a:xfrm>
          <a:prstGeom prst="rect">
            <a:avLst/>
          </a:prstGeom>
        </p:spPr>
      </p:pic>
      <p:pic>
        <p:nvPicPr>
          <p:cNvPr id="11" name="Grafik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87274" y="4339535"/>
            <a:ext cx="1134332" cy="628481"/>
          </a:xfrm>
          <a:prstGeom prst="rect">
            <a:avLst/>
          </a:prstGeom>
        </p:spPr>
      </p:pic>
      <p:sp>
        <p:nvSpPr>
          <p:cNvPr id="12" name="Textfeld 11"/>
          <p:cNvSpPr txBox="1"/>
          <p:nvPr/>
        </p:nvSpPr>
        <p:spPr>
          <a:xfrm>
            <a:off x="8454367" y="1867037"/>
            <a:ext cx="1265126" cy="338554"/>
          </a:xfrm>
          <a:prstGeom prst="rect">
            <a:avLst/>
          </a:prstGeom>
          <a:noFill/>
        </p:spPr>
        <p:txBody>
          <a:bodyPr wrap="square" rtlCol="0">
            <a:spAutoFit/>
          </a:bodyPr>
          <a:lstStyle/>
          <a:p>
            <a:r>
              <a:rPr lang="de-DE" sz="1600" dirty="0" smtClean="0"/>
              <a:t>Anlernphase</a:t>
            </a:r>
            <a:endParaRPr lang="de-DE" dirty="0"/>
          </a:p>
        </p:txBody>
      </p:sp>
      <p:sp>
        <p:nvSpPr>
          <p:cNvPr id="13" name="Textfeld 12"/>
          <p:cNvSpPr txBox="1"/>
          <p:nvPr/>
        </p:nvSpPr>
        <p:spPr>
          <a:xfrm>
            <a:off x="10168813" y="1861713"/>
            <a:ext cx="1169038" cy="338554"/>
          </a:xfrm>
          <a:prstGeom prst="rect">
            <a:avLst/>
          </a:prstGeom>
          <a:noFill/>
        </p:spPr>
        <p:txBody>
          <a:bodyPr wrap="none" rtlCol="0">
            <a:spAutoFit/>
          </a:bodyPr>
          <a:lstStyle/>
          <a:p>
            <a:r>
              <a:rPr lang="de-DE" sz="1600" dirty="0" smtClean="0"/>
              <a:t>Live Betrieb</a:t>
            </a:r>
            <a:endParaRPr lang="de-DE" sz="1600" dirty="0"/>
          </a:p>
        </p:txBody>
      </p:sp>
      <p:cxnSp>
        <p:nvCxnSpPr>
          <p:cNvPr id="15" name="Gerade Verbindung mit Pfeil 14"/>
          <p:cNvCxnSpPr>
            <a:stCxn id="12" idx="3"/>
            <a:endCxn id="13" idx="1"/>
          </p:cNvCxnSpPr>
          <p:nvPr/>
        </p:nvCxnSpPr>
        <p:spPr>
          <a:xfrm flipV="1">
            <a:off x="9719493" y="2030990"/>
            <a:ext cx="449320" cy="532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Grafik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06048" y="5886152"/>
            <a:ext cx="1496637" cy="842766"/>
          </a:xfrm>
          <a:prstGeom prst="rect">
            <a:avLst/>
          </a:prstGeom>
        </p:spPr>
      </p:pic>
      <p:pic>
        <p:nvPicPr>
          <p:cNvPr id="32" name="Grafik 31"/>
          <p:cNvPicPr>
            <a:picLocks noChangeAspect="1"/>
          </p:cNvPicPr>
          <p:nvPr/>
        </p:nvPicPr>
        <p:blipFill rotWithShape="1">
          <a:blip r:embed="rId10" cstate="print">
            <a:extLst>
              <a:ext uri="{28A0092B-C50C-407E-A947-70E740481C1C}">
                <a14:useLocalDpi xmlns:a14="http://schemas.microsoft.com/office/drawing/2010/main" val="0"/>
              </a:ext>
            </a:extLst>
          </a:blip>
          <a:srcRect l="11328" r="19457"/>
          <a:stretch/>
        </p:blipFill>
        <p:spPr>
          <a:xfrm>
            <a:off x="9642738" y="5838665"/>
            <a:ext cx="1371600" cy="937741"/>
          </a:xfrm>
          <a:prstGeom prst="rect">
            <a:avLst/>
          </a:prstGeom>
        </p:spPr>
      </p:pic>
    </p:spTree>
    <p:extLst>
      <p:ext uri="{BB962C8B-B14F-4D97-AF65-F5344CB8AC3E}">
        <p14:creationId xmlns:p14="http://schemas.microsoft.com/office/powerpoint/2010/main" val="51218667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1192</Words>
  <Application>Microsoft Office PowerPoint</Application>
  <PresentationFormat>Breitbild</PresentationFormat>
  <Paragraphs>125</Paragraphs>
  <Slides>11</Slides>
  <Notes>8</Notes>
  <HiddenSlides>0</HiddenSlides>
  <MMClips>1</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vt:i4>
      </vt:variant>
    </vt:vector>
  </HeadingPairs>
  <TitlesOfParts>
    <vt:vector size="16" baseType="lpstr">
      <vt:lpstr>Arial</vt:lpstr>
      <vt:lpstr>Calibri</vt:lpstr>
      <vt:lpstr>Calibri Light</vt:lpstr>
      <vt:lpstr>Wingdings</vt:lpstr>
      <vt:lpstr>Office</vt:lpstr>
      <vt:lpstr>Gestikulaser</vt:lpstr>
      <vt:lpstr>Motivation</vt:lpstr>
      <vt:lpstr>Der Gestikulaser</vt:lpstr>
      <vt:lpstr>Photoplatte</vt:lpstr>
      <vt:lpstr>Oktokommander</vt:lpstr>
      <vt:lpstr>Detektor Modul</vt:lpstr>
      <vt:lpstr>Anlernphase</vt:lpstr>
      <vt:lpstr>Live Betrieb</vt:lpstr>
      <vt:lpstr>Vorteile des Gestikulasers</vt:lpstr>
      <vt:lpstr>Anwendungsmöglichkeiten</vt:lpstr>
      <vt:lpstr>Sponsoren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Anna</dc:creator>
  <cp:lastModifiedBy>Cailing Fu</cp:lastModifiedBy>
  <cp:revision>145</cp:revision>
  <dcterms:created xsi:type="dcterms:W3CDTF">2018-06-18T09:52:44Z</dcterms:created>
  <dcterms:modified xsi:type="dcterms:W3CDTF">2018-11-09T13:01:47Z</dcterms:modified>
</cp:coreProperties>
</file>